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Montserrat" panose="00000500000000000000" pitchFamily="2" charset="0"/>
      <p:regular r:id="rId16"/>
      <p:bold r:id="rId17"/>
      <p:italic r:id="rId18"/>
      <p:boldItalic r:id="rId19"/>
    </p:embeddedFont>
    <p:embeddedFont>
      <p:font typeface="Montserrat ExtraBold" panose="00000900000000000000" pitchFamily="2" charset="0"/>
      <p:bold r:id="rId20"/>
      <p:boldItalic r:id="rId21"/>
    </p:embeddedFont>
    <p:embeddedFont>
      <p:font typeface="Montserrat Medium" panose="00000600000000000000" pitchFamily="2" charset="0"/>
      <p:regular r:id="rId22"/>
      <p:bold r:id="rId23"/>
      <p:italic r:id="rId24"/>
      <p:boldItalic r:id="rId25"/>
    </p:embeddedFont>
    <p:embeddedFont>
      <p:font typeface="Montserrat SemiBold" panose="00000700000000000000" pitchFamily="2" charset="0"/>
      <p:regular r:id="rId26"/>
      <p:bold r:id="rId27"/>
      <p:italic r:id="rId28"/>
      <p:boldItalic r:id="rId29"/>
    </p:embeddedFont>
    <p:embeddedFont>
      <p:font typeface="Tomorrow"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sLdU68kcJwfwh8uX8gg8aebR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822325" y="6950075"/>
            <a:ext cx="6584950" cy="65833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4660900" y="13896975"/>
            <a:ext cx="3567113" cy="730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8" name="Google Shape;168;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4" name="Google Shape;194;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2:notes"/>
          <p:cNvSpPr txBox="1">
            <a:spLocks noGrp="1"/>
          </p:cNvSpPr>
          <p:nvPr>
            <p:ph type="body" idx="1"/>
          </p:nvPr>
        </p:nvSpPr>
        <p:spPr>
          <a:xfrm>
            <a:off x="822325" y="6950075"/>
            <a:ext cx="6584950" cy="65833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6" name="Google Shape;226;p12:notes"/>
          <p:cNvSpPr txBox="1">
            <a:spLocks noGrp="1"/>
          </p:cNvSpPr>
          <p:nvPr>
            <p:ph type="sldNum" idx="12"/>
          </p:nvPr>
        </p:nvSpPr>
        <p:spPr>
          <a:xfrm>
            <a:off x="4660900" y="13896975"/>
            <a:ext cx="3567113" cy="730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2f29da890ae_0_0: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 name="Google Shape;27;g2f29da890ae_0_0:notes"/>
          <p:cNvSpPr txBox="1">
            <a:spLocks noGrp="1"/>
          </p:cNvSpPr>
          <p:nvPr>
            <p:ph type="body" idx="1"/>
          </p:nvPr>
        </p:nvSpPr>
        <p:spPr>
          <a:xfrm>
            <a:off x="822325" y="6950075"/>
            <a:ext cx="6585000" cy="65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 name="Google Shape;28;g2f29da890ae_0_0:notes"/>
          <p:cNvSpPr txBox="1">
            <a:spLocks noGrp="1"/>
          </p:cNvSpPr>
          <p:nvPr>
            <p:ph type="sldNum" idx="12"/>
          </p:nvPr>
        </p:nvSpPr>
        <p:spPr>
          <a:xfrm>
            <a:off x="4660900" y="13896975"/>
            <a:ext cx="3567000" cy="73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 name="Google Shape;40;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 name="Google Shape;41;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 name="Google Shape;54;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 name="Google Shape;55;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 name="Google Shape;80;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8" name="Google Shape;98;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 name="Google Shape;116;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7" name="Google Shape;117;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9" name="Google Shape;149;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sp>
        <p:nvSpPr>
          <p:cNvPr id="12" name="Google Shape;12;p1"/>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10048"/>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1072165" y="2728327"/>
            <a:ext cx="7556400" cy="1451700"/>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endParaRPr sz="1786" b="0" i="0" u="none" strike="noStrike" cap="none">
              <a:solidFill>
                <a:schemeClr val="dk1"/>
              </a:solidFill>
              <a:latin typeface="Calibri"/>
              <a:ea typeface="Calibri"/>
              <a:cs typeface="Calibri"/>
              <a:sym typeface="Calibri"/>
            </a:endParaRPr>
          </a:p>
        </p:txBody>
      </p:sp>
      <p:sp>
        <p:nvSpPr>
          <p:cNvPr id="15" name="Google Shape;15;p1"/>
          <p:cNvSpPr/>
          <p:nvPr/>
        </p:nvSpPr>
        <p:spPr>
          <a:xfrm>
            <a:off x="1270040" y="5648563"/>
            <a:ext cx="2002869" cy="396835"/>
          </a:xfrm>
          <a:prstGeom prst="rect">
            <a:avLst/>
          </a:prstGeom>
          <a:noFill/>
          <a:ln>
            <a:noFill/>
          </a:ln>
        </p:spPr>
        <p:txBody>
          <a:bodyPr spcFirstLastPara="1" wrap="square" lIns="91425" tIns="45700" rIns="91425" bIns="45700" anchor="t" anchorCtr="0">
            <a:noAutofit/>
          </a:bodyPr>
          <a:lstStyle/>
          <a:p>
            <a:pPr marL="0" marR="0" lvl="0" indent="0" algn="l" rtl="0">
              <a:lnSpc>
                <a:spcPct val="139991"/>
              </a:lnSpc>
              <a:spcBef>
                <a:spcPts val="0"/>
              </a:spcBef>
              <a:spcAft>
                <a:spcPts val="0"/>
              </a:spcAft>
              <a:buClr>
                <a:schemeClr val="dk1"/>
              </a:buClr>
              <a:buSzPts val="2233"/>
              <a:buFont typeface="Calibri"/>
              <a:buNone/>
            </a:pPr>
            <a:endParaRPr sz="2233" b="0" i="0" u="none" strike="noStrike" cap="none">
              <a:solidFill>
                <a:schemeClr val="dk1"/>
              </a:solidFill>
              <a:latin typeface="Calibri"/>
              <a:ea typeface="Calibri"/>
              <a:cs typeface="Calibri"/>
              <a:sym typeface="Calibri"/>
            </a:endParaRPr>
          </a:p>
        </p:txBody>
      </p:sp>
      <p:sp>
        <p:nvSpPr>
          <p:cNvPr id="16" name="Google Shape;16;p1"/>
          <p:cNvSpPr txBox="1"/>
          <p:nvPr/>
        </p:nvSpPr>
        <p:spPr>
          <a:xfrm>
            <a:off x="4196575" y="1155275"/>
            <a:ext cx="4976100" cy="13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 name="Google Shape;17;p1"/>
          <p:cNvSpPr txBox="1"/>
          <p:nvPr/>
        </p:nvSpPr>
        <p:spPr>
          <a:xfrm>
            <a:off x="1072165" y="44881"/>
            <a:ext cx="13922400" cy="1104600"/>
          </a:xfrm>
          <a:prstGeom prst="rect">
            <a:avLst/>
          </a:prstGeom>
          <a:noFill/>
          <a:ln>
            <a:noFill/>
          </a:ln>
        </p:spPr>
        <p:txBody>
          <a:bodyPr spcFirstLastPara="1" wrap="square" lIns="91425" tIns="91425" rIns="91425" bIns="91425" anchor="t" anchorCtr="0">
            <a:noAutofit/>
          </a:bodyPr>
          <a:lstStyle/>
          <a:p>
            <a:pPr marL="0" lvl="0" indent="0" algn="l" rtl="0">
              <a:lnSpc>
                <a:spcPct val="124994"/>
              </a:lnSpc>
              <a:spcBef>
                <a:spcPts val="0"/>
              </a:spcBef>
              <a:spcAft>
                <a:spcPts val="0"/>
              </a:spcAft>
              <a:buNone/>
            </a:pPr>
            <a:r>
              <a:rPr lang="en-US" sz="4065" b="1" dirty="0">
                <a:solidFill>
                  <a:srgbClr val="EDEDE8"/>
                </a:solidFill>
                <a:latin typeface="Montserrat"/>
                <a:ea typeface="Montserrat"/>
                <a:cs typeface="Montserrat"/>
                <a:sym typeface="Montserrat"/>
              </a:rPr>
              <a:t>Project Title</a:t>
            </a:r>
            <a:r>
              <a:rPr lang="en-US" sz="4065" b="1" dirty="0">
                <a:solidFill>
                  <a:srgbClr val="EDEDE8"/>
                </a:solidFill>
                <a:latin typeface="Tomorrow"/>
                <a:ea typeface="Tomorrow"/>
                <a:cs typeface="Tomorrow"/>
                <a:sym typeface="Tomorrow"/>
              </a:rPr>
              <a:t> :</a:t>
            </a:r>
            <a:r>
              <a:rPr lang="en-US" sz="5765" b="1" dirty="0">
                <a:solidFill>
                  <a:srgbClr val="EDEDE8"/>
                </a:solidFill>
                <a:latin typeface="Tomorrow"/>
                <a:ea typeface="Tomorrow"/>
                <a:cs typeface="Tomorrow"/>
                <a:sym typeface="Tomorrow"/>
              </a:rPr>
              <a:t> </a:t>
            </a:r>
            <a:endParaRPr sz="2700" dirty="0"/>
          </a:p>
        </p:txBody>
      </p:sp>
      <p:sp>
        <p:nvSpPr>
          <p:cNvPr id="18" name="Google Shape;18;p1"/>
          <p:cNvSpPr txBox="1"/>
          <p:nvPr/>
        </p:nvSpPr>
        <p:spPr>
          <a:xfrm>
            <a:off x="472500" y="3697000"/>
            <a:ext cx="14752200" cy="5487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Clr>
                <a:srgbClr val="EDEDE8"/>
              </a:buClr>
              <a:buSzPts val="2233"/>
              <a:buFont typeface="Tomorrow"/>
              <a:buNone/>
            </a:pPr>
            <a:r>
              <a:rPr lang="en-US" sz="3000">
                <a:solidFill>
                  <a:srgbClr val="EDEDE8"/>
                </a:solidFill>
                <a:latin typeface="Montserrat"/>
                <a:ea typeface="Montserrat"/>
                <a:cs typeface="Montserrat"/>
                <a:sym typeface="Montserrat"/>
              </a:rPr>
              <a:t>Mayur Wagh  : 240340130029</a:t>
            </a:r>
            <a:endParaRPr sz="3000">
              <a:solidFill>
                <a:schemeClr val="dk1"/>
              </a:solidFill>
              <a:latin typeface="Montserrat"/>
              <a:ea typeface="Montserrat"/>
              <a:cs typeface="Montserrat"/>
              <a:sym typeface="Montserrat"/>
            </a:endParaRPr>
          </a:p>
          <a:p>
            <a:pPr marL="0" lvl="0" indent="0" algn="ctr" rtl="0">
              <a:spcBef>
                <a:spcPts val="0"/>
              </a:spcBef>
              <a:spcAft>
                <a:spcPts val="0"/>
              </a:spcAft>
              <a:buNone/>
            </a:pPr>
            <a:endParaRPr sz="3000">
              <a:latin typeface="Montserrat"/>
              <a:ea typeface="Montserrat"/>
              <a:cs typeface="Montserrat"/>
              <a:sym typeface="Montserrat"/>
            </a:endParaRPr>
          </a:p>
        </p:txBody>
      </p:sp>
      <p:sp>
        <p:nvSpPr>
          <p:cNvPr id="19" name="Google Shape;19;p1"/>
          <p:cNvSpPr txBox="1"/>
          <p:nvPr/>
        </p:nvSpPr>
        <p:spPr>
          <a:xfrm>
            <a:off x="474599" y="3201400"/>
            <a:ext cx="14752200" cy="5826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None/>
            </a:pPr>
            <a:r>
              <a:rPr lang="en-US" sz="3000" dirty="0">
                <a:solidFill>
                  <a:srgbClr val="EDEDE8"/>
                </a:solidFill>
                <a:latin typeface="Montserrat"/>
                <a:ea typeface="Montserrat"/>
                <a:cs typeface="Montserrat"/>
                <a:sym typeface="Montserrat"/>
              </a:rPr>
              <a:t>Khushi Singh  : 240340130025</a:t>
            </a:r>
            <a:endParaRPr sz="3000" dirty="0">
              <a:solidFill>
                <a:schemeClr val="dk1"/>
              </a:solidFill>
              <a:latin typeface="Montserrat"/>
              <a:ea typeface="Montserrat"/>
              <a:cs typeface="Montserrat"/>
              <a:sym typeface="Montserrat"/>
            </a:endParaRPr>
          </a:p>
          <a:p>
            <a:pPr marL="0" lvl="0" indent="0" algn="ctr" rtl="0">
              <a:spcBef>
                <a:spcPts val="0"/>
              </a:spcBef>
              <a:spcAft>
                <a:spcPts val="0"/>
              </a:spcAft>
              <a:buNone/>
            </a:pPr>
            <a:endParaRPr sz="3000" dirty="0">
              <a:latin typeface="Montserrat"/>
              <a:ea typeface="Montserrat"/>
              <a:cs typeface="Montserrat"/>
              <a:sym typeface="Montserrat"/>
            </a:endParaRPr>
          </a:p>
        </p:txBody>
      </p:sp>
      <p:sp>
        <p:nvSpPr>
          <p:cNvPr id="20" name="Google Shape;20;p1"/>
          <p:cNvSpPr txBox="1"/>
          <p:nvPr/>
        </p:nvSpPr>
        <p:spPr>
          <a:xfrm>
            <a:off x="3146838" y="311583"/>
            <a:ext cx="10685100" cy="1526400"/>
          </a:xfrm>
          <a:prstGeom prst="rect">
            <a:avLst/>
          </a:prstGeom>
          <a:noFill/>
          <a:ln>
            <a:noFill/>
          </a:ln>
        </p:spPr>
        <p:txBody>
          <a:bodyPr spcFirstLastPara="1" wrap="square" lIns="91425" tIns="91425" rIns="91425" bIns="91425" anchor="t" anchorCtr="0">
            <a:noAutofit/>
          </a:bodyPr>
          <a:lstStyle/>
          <a:p>
            <a:pPr marL="0" lvl="0" indent="0" algn="ctr" rtl="0">
              <a:lnSpc>
                <a:spcPct val="124994"/>
              </a:lnSpc>
              <a:spcBef>
                <a:spcPts val="0"/>
              </a:spcBef>
              <a:spcAft>
                <a:spcPts val="0"/>
              </a:spcAft>
              <a:buNone/>
            </a:pPr>
            <a:r>
              <a:rPr lang="en-US" sz="4165" dirty="0">
                <a:solidFill>
                  <a:srgbClr val="EDEDE8"/>
                </a:solidFill>
                <a:latin typeface="Montserrat Medium"/>
                <a:ea typeface="Montserrat Medium"/>
                <a:cs typeface="Montserrat Medium"/>
                <a:sym typeface="Montserrat Medium"/>
              </a:rPr>
              <a:t>Vehicle Automation Using Communication Protocol</a:t>
            </a:r>
            <a:endParaRPr sz="1700" dirty="0">
              <a:latin typeface="Montserrat Medium"/>
              <a:ea typeface="Montserrat Medium"/>
              <a:cs typeface="Montserrat Medium"/>
              <a:sym typeface="Montserrat Medium"/>
            </a:endParaRPr>
          </a:p>
        </p:txBody>
      </p:sp>
      <p:sp>
        <p:nvSpPr>
          <p:cNvPr id="21" name="Google Shape;21;p1"/>
          <p:cNvSpPr txBox="1"/>
          <p:nvPr/>
        </p:nvSpPr>
        <p:spPr>
          <a:xfrm>
            <a:off x="526525" y="4185250"/>
            <a:ext cx="14630400" cy="7395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None/>
            </a:pPr>
            <a:r>
              <a:rPr lang="en-US" sz="3000">
                <a:solidFill>
                  <a:srgbClr val="EDEDE8"/>
                </a:solidFill>
                <a:latin typeface="Montserrat"/>
                <a:ea typeface="Montserrat"/>
                <a:cs typeface="Montserrat"/>
                <a:sym typeface="Montserrat"/>
              </a:rPr>
              <a:t>Rushi Parekh  : 240340130037</a:t>
            </a:r>
            <a:endParaRPr sz="3000">
              <a:solidFill>
                <a:schemeClr val="dk1"/>
              </a:solidFill>
              <a:latin typeface="Montserrat"/>
              <a:ea typeface="Montserrat"/>
              <a:cs typeface="Montserrat"/>
              <a:sym typeface="Montserrat"/>
            </a:endParaRPr>
          </a:p>
          <a:p>
            <a:pPr marL="0" lvl="0" indent="0" algn="ctr" rtl="0">
              <a:spcBef>
                <a:spcPts val="0"/>
              </a:spcBef>
              <a:spcAft>
                <a:spcPts val="0"/>
              </a:spcAft>
              <a:buNone/>
            </a:pPr>
            <a:endParaRPr sz="3000">
              <a:latin typeface="Montserrat"/>
              <a:ea typeface="Montserrat"/>
              <a:cs typeface="Montserrat"/>
              <a:sym typeface="Montserrat"/>
            </a:endParaRPr>
          </a:p>
        </p:txBody>
      </p:sp>
      <p:sp>
        <p:nvSpPr>
          <p:cNvPr id="22" name="Google Shape;22;p1"/>
          <p:cNvSpPr txBox="1"/>
          <p:nvPr/>
        </p:nvSpPr>
        <p:spPr>
          <a:xfrm>
            <a:off x="438450" y="4683875"/>
            <a:ext cx="14752200" cy="5826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None/>
            </a:pPr>
            <a:r>
              <a:rPr lang="en-US" sz="3000">
                <a:solidFill>
                  <a:srgbClr val="EDEDE8"/>
                </a:solidFill>
                <a:latin typeface="Montserrat"/>
                <a:ea typeface="Montserrat"/>
                <a:cs typeface="Montserrat"/>
                <a:sym typeface="Montserrat"/>
              </a:rPr>
              <a:t>Shikha Verma : 240340130040</a:t>
            </a:r>
            <a:endParaRPr sz="3000">
              <a:solidFill>
                <a:schemeClr val="dk1"/>
              </a:solidFill>
              <a:latin typeface="Montserrat"/>
              <a:ea typeface="Montserrat"/>
              <a:cs typeface="Montserrat"/>
              <a:sym typeface="Montserrat"/>
            </a:endParaRPr>
          </a:p>
          <a:p>
            <a:pPr marL="0" lvl="0" indent="0" algn="ctr" rtl="0">
              <a:spcBef>
                <a:spcPts val="0"/>
              </a:spcBef>
              <a:spcAft>
                <a:spcPts val="0"/>
              </a:spcAft>
              <a:buNone/>
            </a:pPr>
            <a:endParaRPr sz="3000">
              <a:latin typeface="Montserrat"/>
              <a:ea typeface="Montserrat"/>
              <a:cs typeface="Montserrat"/>
              <a:sym typeface="Montserrat"/>
            </a:endParaRPr>
          </a:p>
        </p:txBody>
      </p:sp>
      <p:sp>
        <p:nvSpPr>
          <p:cNvPr id="23" name="Google Shape;23;p1"/>
          <p:cNvSpPr txBox="1"/>
          <p:nvPr/>
        </p:nvSpPr>
        <p:spPr>
          <a:xfrm>
            <a:off x="-81025" y="5169113"/>
            <a:ext cx="14752200" cy="5826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None/>
            </a:pPr>
            <a:r>
              <a:rPr lang="en-US" sz="3000">
                <a:solidFill>
                  <a:srgbClr val="EDEDE8"/>
                </a:solidFill>
                <a:latin typeface="Montserrat"/>
                <a:ea typeface="Montserrat"/>
                <a:cs typeface="Montserrat"/>
                <a:sym typeface="Montserrat"/>
              </a:rPr>
              <a:t>Bipin Vishwakarma  : 240340130053</a:t>
            </a:r>
            <a:endParaRPr sz="3000">
              <a:solidFill>
                <a:schemeClr val="dk1"/>
              </a:solidFill>
              <a:latin typeface="Montserrat"/>
              <a:ea typeface="Montserrat"/>
              <a:cs typeface="Montserrat"/>
              <a:sym typeface="Montserrat"/>
            </a:endParaRPr>
          </a:p>
          <a:p>
            <a:pPr marL="0" lvl="0" indent="0" algn="ctr" rtl="0">
              <a:spcBef>
                <a:spcPts val="0"/>
              </a:spcBef>
              <a:spcAft>
                <a:spcPts val="0"/>
              </a:spcAft>
              <a:buNone/>
            </a:pPr>
            <a:endParaRPr sz="3000">
              <a:latin typeface="Montserrat"/>
              <a:ea typeface="Montserrat"/>
              <a:cs typeface="Montserrat"/>
              <a:sym typeface="Montserrat"/>
            </a:endParaRPr>
          </a:p>
        </p:txBody>
      </p:sp>
      <p:sp>
        <p:nvSpPr>
          <p:cNvPr id="24" name="Google Shape;24;p1"/>
          <p:cNvSpPr txBox="1"/>
          <p:nvPr/>
        </p:nvSpPr>
        <p:spPr>
          <a:xfrm>
            <a:off x="-60900" y="6733900"/>
            <a:ext cx="14752200" cy="582600"/>
          </a:xfrm>
          <a:prstGeom prst="rect">
            <a:avLst/>
          </a:prstGeom>
          <a:noFill/>
          <a:ln>
            <a:noFill/>
          </a:ln>
        </p:spPr>
        <p:txBody>
          <a:bodyPr spcFirstLastPara="1" wrap="square" lIns="91425" tIns="91425" rIns="91425" bIns="91425" anchor="t" anchorCtr="0">
            <a:noAutofit/>
          </a:bodyPr>
          <a:lstStyle/>
          <a:p>
            <a:pPr marL="0" lvl="0" indent="0" algn="ctr" rtl="0">
              <a:lnSpc>
                <a:spcPct val="124988"/>
              </a:lnSpc>
              <a:spcBef>
                <a:spcPts val="0"/>
              </a:spcBef>
              <a:spcAft>
                <a:spcPts val="0"/>
              </a:spcAft>
              <a:buNone/>
            </a:pPr>
            <a:r>
              <a:rPr lang="en-US" sz="3533" b="1">
                <a:solidFill>
                  <a:srgbClr val="EDEDE8"/>
                </a:solidFill>
                <a:latin typeface="Montserrat"/>
                <a:ea typeface="Montserrat"/>
                <a:cs typeface="Montserrat"/>
                <a:sym typeface="Montserrat"/>
              </a:rPr>
              <a:t>Internal Guide : </a:t>
            </a:r>
            <a:r>
              <a:rPr lang="en-US" sz="3533">
                <a:solidFill>
                  <a:srgbClr val="EDEDE8"/>
                </a:solidFill>
                <a:latin typeface="Montserrat SemiBold"/>
                <a:ea typeface="Montserrat SemiBold"/>
                <a:cs typeface="Montserrat SemiBold"/>
                <a:sym typeface="Montserrat SemiBold"/>
              </a:rPr>
              <a:t>Tarun Bharani</a:t>
            </a:r>
            <a:endParaRPr sz="3533">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0" y="7620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9"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pic>
        <p:nvPicPr>
          <p:cNvPr id="173" name="Google Shape;173;p9" descr="preencoded.png"/>
          <p:cNvPicPr preferRelativeResize="0"/>
          <p:nvPr/>
        </p:nvPicPr>
        <p:blipFill rotWithShape="1">
          <a:blip r:embed="rId4">
            <a:alphaModFix/>
          </a:blip>
          <a:srcRect/>
          <a:stretch/>
        </p:blipFill>
        <p:spPr>
          <a:xfrm>
            <a:off x="238482" y="1600034"/>
            <a:ext cx="5009436" cy="5009436"/>
          </a:xfrm>
          <a:prstGeom prst="rect">
            <a:avLst/>
          </a:prstGeom>
          <a:noFill/>
          <a:ln>
            <a:noFill/>
          </a:ln>
        </p:spPr>
      </p:pic>
      <p:sp>
        <p:nvSpPr>
          <p:cNvPr id="174" name="Google Shape;174;p9"/>
          <p:cNvSpPr/>
          <p:nvPr/>
        </p:nvSpPr>
        <p:spPr>
          <a:xfrm>
            <a:off x="6154103" y="720448"/>
            <a:ext cx="7511296" cy="596146"/>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EDEDE8"/>
              </a:buClr>
              <a:buSzPts val="3756"/>
              <a:buFont typeface="Tomorrow"/>
              <a:buNone/>
            </a:pPr>
            <a:r>
              <a:rPr lang="en-US" sz="3756" b="1" dirty="0">
                <a:solidFill>
                  <a:srgbClr val="EDEDE8"/>
                </a:solidFill>
                <a:latin typeface="Tomorrow"/>
                <a:ea typeface="Tomorrow"/>
                <a:cs typeface="Tomorrow"/>
                <a:sym typeface="Tomorrow"/>
              </a:rPr>
              <a:t>Challenges and Considerations</a:t>
            </a:r>
            <a:endParaRPr sz="3756" dirty="0">
              <a:solidFill>
                <a:schemeClr val="dk1"/>
              </a:solidFill>
              <a:latin typeface="Calibri"/>
              <a:ea typeface="Calibri"/>
              <a:cs typeface="Calibri"/>
              <a:sym typeface="Calibri"/>
            </a:endParaRPr>
          </a:p>
        </p:txBody>
      </p:sp>
      <p:sp>
        <p:nvSpPr>
          <p:cNvPr id="175" name="Google Shape;175;p9"/>
          <p:cNvSpPr/>
          <p:nvPr/>
        </p:nvSpPr>
        <p:spPr>
          <a:xfrm>
            <a:off x="6154103" y="2373273"/>
            <a:ext cx="429220" cy="429220"/>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6303526" y="2444710"/>
            <a:ext cx="130254" cy="2862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253"/>
              <a:buFont typeface="Tomorrow"/>
              <a:buNone/>
            </a:pPr>
            <a:r>
              <a:rPr lang="en-US" sz="2253" b="1">
                <a:solidFill>
                  <a:srgbClr val="C9C9C0"/>
                </a:solidFill>
                <a:latin typeface="Tomorrow"/>
                <a:ea typeface="Tomorrow"/>
                <a:cs typeface="Tomorrow"/>
                <a:sym typeface="Tomorrow"/>
              </a:rPr>
              <a:t>1</a:t>
            </a:r>
            <a:endParaRPr sz="2253">
              <a:solidFill>
                <a:schemeClr val="dk1"/>
              </a:solidFill>
              <a:latin typeface="Calibri"/>
              <a:ea typeface="Calibri"/>
              <a:cs typeface="Calibri"/>
              <a:sym typeface="Calibri"/>
            </a:endParaRPr>
          </a:p>
        </p:txBody>
      </p:sp>
      <p:sp>
        <p:nvSpPr>
          <p:cNvPr id="177" name="Google Shape;177;p9"/>
          <p:cNvSpPr/>
          <p:nvPr/>
        </p:nvSpPr>
        <p:spPr>
          <a:xfrm>
            <a:off x="6774061" y="2373273"/>
            <a:ext cx="3188970" cy="596027"/>
          </a:xfrm>
          <a:prstGeom prst="rect">
            <a:avLst/>
          </a:prstGeom>
          <a:noFill/>
          <a:ln>
            <a:noFill/>
          </a:ln>
        </p:spPr>
        <p:txBody>
          <a:bodyPr spcFirstLastPara="1" wrap="square" lIns="91425" tIns="45700" rIns="91425" bIns="45700" anchor="t" anchorCtr="0">
            <a:noAutofit/>
          </a:bodyPr>
          <a:lstStyle/>
          <a:p>
            <a:pPr marL="0" marR="0" lvl="0" indent="0" algn="l" rtl="0">
              <a:lnSpc>
                <a:spcPct val="124973"/>
              </a:lnSpc>
              <a:spcBef>
                <a:spcPts val="0"/>
              </a:spcBef>
              <a:spcAft>
                <a:spcPts val="0"/>
              </a:spcAft>
              <a:buClr>
                <a:srgbClr val="C9C9C0"/>
              </a:buClr>
              <a:buSzPts val="1878"/>
              <a:buFont typeface="Tomorrow"/>
              <a:buNone/>
            </a:pPr>
            <a:r>
              <a:rPr lang="en-US" sz="1878" b="1">
                <a:solidFill>
                  <a:srgbClr val="C9C9C0"/>
                </a:solidFill>
                <a:latin typeface="Tomorrow"/>
                <a:ea typeface="Tomorrow"/>
                <a:cs typeface="Tomorrow"/>
                <a:sym typeface="Tomorrow"/>
              </a:rPr>
              <a:t>Reliability and Robustness</a:t>
            </a:r>
            <a:endParaRPr sz="1878">
              <a:solidFill>
                <a:schemeClr val="dk1"/>
              </a:solidFill>
              <a:latin typeface="Calibri"/>
              <a:ea typeface="Calibri"/>
              <a:cs typeface="Calibri"/>
              <a:sym typeface="Calibri"/>
            </a:endParaRPr>
          </a:p>
        </p:txBody>
      </p:sp>
      <p:sp>
        <p:nvSpPr>
          <p:cNvPr id="178" name="Google Shape;178;p9"/>
          <p:cNvSpPr/>
          <p:nvPr/>
        </p:nvSpPr>
        <p:spPr>
          <a:xfrm>
            <a:off x="6774061" y="3083719"/>
            <a:ext cx="3188970" cy="1525786"/>
          </a:xfrm>
          <a:prstGeom prst="rect">
            <a:avLst/>
          </a:prstGeom>
          <a:noFill/>
          <a:ln>
            <a:noFill/>
          </a:ln>
        </p:spPr>
        <p:txBody>
          <a:bodyPr spcFirstLastPara="1" wrap="square" lIns="91425" tIns="45700" rIns="91425" bIns="45700" anchor="t" anchorCtr="0">
            <a:noAutofit/>
          </a:bodyPr>
          <a:lstStyle/>
          <a:p>
            <a:pPr marL="0" marR="0" lvl="0" indent="0" algn="l" rtl="0">
              <a:lnSpc>
                <a:spcPct val="160053"/>
              </a:lnSpc>
              <a:spcBef>
                <a:spcPts val="0"/>
              </a:spcBef>
              <a:spcAft>
                <a:spcPts val="0"/>
              </a:spcAft>
              <a:buClr>
                <a:srgbClr val="C9C9C0"/>
              </a:buClr>
              <a:buSzPts val="1502"/>
              <a:buFont typeface="Tomorrow"/>
              <a:buNone/>
            </a:pPr>
            <a:r>
              <a:rPr lang="en-US" sz="1502" dirty="0">
                <a:solidFill>
                  <a:srgbClr val="C9C9C0"/>
                </a:solidFill>
                <a:latin typeface="Tomorrow"/>
                <a:ea typeface="Tomorrow"/>
                <a:cs typeface="Tomorrow"/>
                <a:sym typeface="Tomorrow"/>
              </a:rPr>
              <a:t>Ensuring the Auto Hold feature operates flawlessly in various driving conditions, without compromising safety or performance.</a:t>
            </a:r>
            <a:endParaRPr sz="1502" dirty="0">
              <a:solidFill>
                <a:schemeClr val="dk1"/>
              </a:solidFill>
              <a:latin typeface="Calibri"/>
              <a:ea typeface="Calibri"/>
              <a:cs typeface="Calibri"/>
              <a:sym typeface="Calibri"/>
            </a:endParaRPr>
          </a:p>
        </p:txBody>
      </p:sp>
      <p:sp>
        <p:nvSpPr>
          <p:cNvPr id="179" name="Google Shape;179;p9"/>
          <p:cNvSpPr/>
          <p:nvPr/>
        </p:nvSpPr>
        <p:spPr>
          <a:xfrm>
            <a:off x="10153769" y="2373273"/>
            <a:ext cx="429220" cy="429220"/>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10272236" y="2444710"/>
            <a:ext cx="192286" cy="2862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253"/>
              <a:buFont typeface="Tomorrow"/>
              <a:buNone/>
            </a:pPr>
            <a:r>
              <a:rPr lang="en-US" sz="2253" b="1" dirty="0">
                <a:solidFill>
                  <a:srgbClr val="C9C9C0"/>
                </a:solidFill>
                <a:latin typeface="Tomorrow"/>
                <a:ea typeface="Tomorrow"/>
                <a:cs typeface="Tomorrow"/>
                <a:sym typeface="Tomorrow"/>
              </a:rPr>
              <a:t>2</a:t>
            </a:r>
            <a:endParaRPr sz="2253" dirty="0">
              <a:solidFill>
                <a:schemeClr val="dk1"/>
              </a:solidFill>
              <a:latin typeface="Calibri"/>
              <a:ea typeface="Calibri"/>
              <a:cs typeface="Calibri"/>
              <a:sym typeface="Calibri"/>
            </a:endParaRPr>
          </a:p>
        </p:txBody>
      </p:sp>
      <p:sp>
        <p:nvSpPr>
          <p:cNvPr id="181" name="Google Shape;181;p9"/>
          <p:cNvSpPr/>
          <p:nvPr/>
        </p:nvSpPr>
        <p:spPr>
          <a:xfrm>
            <a:off x="10773728" y="2373273"/>
            <a:ext cx="2431375" cy="298013"/>
          </a:xfrm>
          <a:prstGeom prst="rect">
            <a:avLst/>
          </a:prstGeom>
          <a:noFill/>
          <a:ln>
            <a:noFill/>
          </a:ln>
        </p:spPr>
        <p:txBody>
          <a:bodyPr spcFirstLastPara="1" wrap="square" lIns="91425" tIns="45700" rIns="91425" bIns="45700" anchor="t" anchorCtr="0">
            <a:noAutofit/>
          </a:bodyPr>
          <a:lstStyle/>
          <a:p>
            <a:pPr marL="0" marR="0" lvl="0" indent="0" algn="l" rtl="0">
              <a:lnSpc>
                <a:spcPct val="124973"/>
              </a:lnSpc>
              <a:spcBef>
                <a:spcPts val="0"/>
              </a:spcBef>
              <a:spcAft>
                <a:spcPts val="0"/>
              </a:spcAft>
              <a:buClr>
                <a:srgbClr val="C9C9C0"/>
              </a:buClr>
              <a:buSzPts val="1878"/>
              <a:buFont typeface="Tomorrow"/>
              <a:buNone/>
            </a:pPr>
            <a:r>
              <a:rPr lang="en-US" sz="1878" b="1" dirty="0">
                <a:solidFill>
                  <a:srgbClr val="C9C9C0"/>
                </a:solidFill>
                <a:latin typeface="Tomorrow"/>
                <a:ea typeface="Tomorrow"/>
                <a:cs typeface="Tomorrow"/>
                <a:sym typeface="Tomorrow"/>
              </a:rPr>
              <a:t>Power Management</a:t>
            </a:r>
            <a:endParaRPr sz="1878" dirty="0">
              <a:solidFill>
                <a:schemeClr val="dk1"/>
              </a:solidFill>
              <a:latin typeface="Calibri"/>
              <a:ea typeface="Calibri"/>
              <a:cs typeface="Calibri"/>
              <a:sym typeface="Calibri"/>
            </a:endParaRPr>
          </a:p>
        </p:txBody>
      </p:sp>
      <p:sp>
        <p:nvSpPr>
          <p:cNvPr id="182" name="Google Shape;182;p9"/>
          <p:cNvSpPr/>
          <p:nvPr/>
        </p:nvSpPr>
        <p:spPr>
          <a:xfrm>
            <a:off x="10773728" y="3049786"/>
            <a:ext cx="3188970" cy="1220629"/>
          </a:xfrm>
          <a:prstGeom prst="rect">
            <a:avLst/>
          </a:prstGeom>
          <a:noFill/>
          <a:ln>
            <a:noFill/>
          </a:ln>
        </p:spPr>
        <p:txBody>
          <a:bodyPr spcFirstLastPara="1" wrap="square" lIns="91425" tIns="45700" rIns="91425" bIns="45700" anchor="t" anchorCtr="0">
            <a:noAutofit/>
          </a:bodyPr>
          <a:lstStyle/>
          <a:p>
            <a:pPr marL="0" marR="0" lvl="0" indent="0" algn="l" rtl="0">
              <a:lnSpc>
                <a:spcPct val="160053"/>
              </a:lnSpc>
              <a:spcBef>
                <a:spcPts val="0"/>
              </a:spcBef>
              <a:spcAft>
                <a:spcPts val="0"/>
              </a:spcAft>
              <a:buClr>
                <a:srgbClr val="C9C9C0"/>
              </a:buClr>
              <a:buSzPts val="1502"/>
              <a:buFont typeface="Tomorrow"/>
              <a:buNone/>
            </a:pPr>
            <a:r>
              <a:rPr lang="en-US" sz="1502" dirty="0">
                <a:solidFill>
                  <a:srgbClr val="C9C9C0"/>
                </a:solidFill>
                <a:latin typeface="Tomorrow"/>
                <a:ea typeface="Tomorrow"/>
                <a:cs typeface="Tomorrow"/>
                <a:sym typeface="Tomorrow"/>
              </a:rPr>
              <a:t>Optimizing the system's power consumption to minimize the impact on the vehicle's battery and electrical system.</a:t>
            </a:r>
            <a:endParaRPr sz="1502" dirty="0">
              <a:solidFill>
                <a:schemeClr val="dk1"/>
              </a:solidFill>
              <a:latin typeface="Calibri"/>
              <a:ea typeface="Calibri"/>
              <a:cs typeface="Calibri"/>
              <a:sym typeface="Calibri"/>
            </a:endParaRPr>
          </a:p>
        </p:txBody>
      </p:sp>
      <p:sp>
        <p:nvSpPr>
          <p:cNvPr id="183" name="Google Shape;183;p9"/>
          <p:cNvSpPr/>
          <p:nvPr/>
        </p:nvSpPr>
        <p:spPr>
          <a:xfrm>
            <a:off x="6154103" y="5014793"/>
            <a:ext cx="429220" cy="429220"/>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273046" y="5086231"/>
            <a:ext cx="191214" cy="2862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253"/>
              <a:buFont typeface="Tomorrow"/>
              <a:buNone/>
            </a:pPr>
            <a:r>
              <a:rPr lang="en-US" sz="2253" b="1">
                <a:solidFill>
                  <a:srgbClr val="C9C9C0"/>
                </a:solidFill>
                <a:latin typeface="Tomorrow"/>
                <a:ea typeface="Tomorrow"/>
                <a:cs typeface="Tomorrow"/>
                <a:sym typeface="Tomorrow"/>
              </a:rPr>
              <a:t>3</a:t>
            </a:r>
            <a:endParaRPr sz="2253">
              <a:solidFill>
                <a:schemeClr val="dk1"/>
              </a:solidFill>
              <a:latin typeface="Calibri"/>
              <a:ea typeface="Calibri"/>
              <a:cs typeface="Calibri"/>
              <a:sym typeface="Calibri"/>
            </a:endParaRPr>
          </a:p>
        </p:txBody>
      </p:sp>
      <p:sp>
        <p:nvSpPr>
          <p:cNvPr id="185" name="Google Shape;185;p9"/>
          <p:cNvSpPr/>
          <p:nvPr/>
        </p:nvSpPr>
        <p:spPr>
          <a:xfrm>
            <a:off x="6774061" y="5014793"/>
            <a:ext cx="2598896" cy="298013"/>
          </a:xfrm>
          <a:prstGeom prst="rect">
            <a:avLst/>
          </a:prstGeom>
          <a:noFill/>
          <a:ln>
            <a:noFill/>
          </a:ln>
        </p:spPr>
        <p:txBody>
          <a:bodyPr spcFirstLastPara="1" wrap="square" lIns="91425" tIns="45700" rIns="91425" bIns="45700" anchor="t" anchorCtr="0">
            <a:noAutofit/>
          </a:bodyPr>
          <a:lstStyle/>
          <a:p>
            <a:pPr marL="0" marR="0" lvl="0" indent="0" algn="l" rtl="0">
              <a:lnSpc>
                <a:spcPct val="124973"/>
              </a:lnSpc>
              <a:spcBef>
                <a:spcPts val="0"/>
              </a:spcBef>
              <a:spcAft>
                <a:spcPts val="0"/>
              </a:spcAft>
              <a:buClr>
                <a:srgbClr val="C9C9C0"/>
              </a:buClr>
              <a:buSzPts val="1878"/>
              <a:buFont typeface="Tomorrow"/>
              <a:buNone/>
            </a:pPr>
            <a:r>
              <a:rPr lang="en-US" sz="1878" b="1">
                <a:solidFill>
                  <a:srgbClr val="C9C9C0"/>
                </a:solidFill>
                <a:latin typeface="Tomorrow"/>
                <a:ea typeface="Tomorrow"/>
                <a:cs typeface="Tomorrow"/>
                <a:sym typeface="Tomorrow"/>
              </a:rPr>
              <a:t>Seamless Integration</a:t>
            </a:r>
            <a:endParaRPr sz="1878">
              <a:solidFill>
                <a:schemeClr val="dk1"/>
              </a:solidFill>
              <a:latin typeface="Calibri"/>
              <a:ea typeface="Calibri"/>
              <a:cs typeface="Calibri"/>
              <a:sym typeface="Calibri"/>
            </a:endParaRPr>
          </a:p>
        </p:txBody>
      </p:sp>
      <p:sp>
        <p:nvSpPr>
          <p:cNvPr id="186" name="Google Shape;186;p9"/>
          <p:cNvSpPr/>
          <p:nvPr/>
        </p:nvSpPr>
        <p:spPr>
          <a:xfrm>
            <a:off x="6774061" y="5718094"/>
            <a:ext cx="3188970" cy="1525786"/>
          </a:xfrm>
          <a:prstGeom prst="rect">
            <a:avLst/>
          </a:prstGeom>
          <a:noFill/>
          <a:ln>
            <a:noFill/>
          </a:ln>
        </p:spPr>
        <p:txBody>
          <a:bodyPr spcFirstLastPara="1" wrap="square" lIns="91425" tIns="45700" rIns="91425" bIns="45700" anchor="t" anchorCtr="0">
            <a:noAutofit/>
          </a:bodyPr>
          <a:lstStyle/>
          <a:p>
            <a:pPr marL="0" marR="0" lvl="0" indent="0" algn="l" rtl="0">
              <a:lnSpc>
                <a:spcPct val="160053"/>
              </a:lnSpc>
              <a:spcBef>
                <a:spcPts val="0"/>
              </a:spcBef>
              <a:spcAft>
                <a:spcPts val="0"/>
              </a:spcAft>
              <a:buClr>
                <a:srgbClr val="C9C9C0"/>
              </a:buClr>
              <a:buSzPts val="1502"/>
              <a:buFont typeface="Tomorrow"/>
              <a:buNone/>
            </a:pPr>
            <a:r>
              <a:rPr lang="en-US" sz="1502" dirty="0">
                <a:solidFill>
                  <a:srgbClr val="C9C9C0"/>
                </a:solidFill>
                <a:latin typeface="Tomorrow"/>
                <a:ea typeface="Tomorrow"/>
                <a:cs typeface="Tomorrow"/>
                <a:sym typeface="Tomorrow"/>
              </a:rPr>
              <a:t>Integrating the Auto Hold feature seamlessly with the vehicle's existing systems and user interface for a cohesive driving experience.</a:t>
            </a:r>
            <a:endParaRPr sz="1502" dirty="0">
              <a:solidFill>
                <a:schemeClr val="dk1"/>
              </a:solidFill>
              <a:latin typeface="Calibri"/>
              <a:ea typeface="Calibri"/>
              <a:cs typeface="Calibri"/>
              <a:sym typeface="Calibri"/>
            </a:endParaRPr>
          </a:p>
        </p:txBody>
      </p:sp>
      <p:sp>
        <p:nvSpPr>
          <p:cNvPr id="187" name="Google Shape;187;p9"/>
          <p:cNvSpPr/>
          <p:nvPr/>
        </p:nvSpPr>
        <p:spPr>
          <a:xfrm>
            <a:off x="10153769" y="5014793"/>
            <a:ext cx="429220" cy="429220"/>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0272236" y="5086231"/>
            <a:ext cx="192286" cy="2862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253"/>
              <a:buFont typeface="Tomorrow"/>
              <a:buNone/>
            </a:pPr>
            <a:r>
              <a:rPr lang="en-US" sz="2253" b="1">
                <a:solidFill>
                  <a:srgbClr val="C9C9C0"/>
                </a:solidFill>
                <a:latin typeface="Tomorrow"/>
                <a:ea typeface="Tomorrow"/>
                <a:cs typeface="Tomorrow"/>
                <a:sym typeface="Tomorrow"/>
              </a:rPr>
              <a:t>4</a:t>
            </a:r>
            <a:endParaRPr sz="2253">
              <a:solidFill>
                <a:schemeClr val="dk1"/>
              </a:solidFill>
              <a:latin typeface="Calibri"/>
              <a:ea typeface="Calibri"/>
              <a:cs typeface="Calibri"/>
              <a:sym typeface="Calibri"/>
            </a:endParaRPr>
          </a:p>
        </p:txBody>
      </p:sp>
      <p:sp>
        <p:nvSpPr>
          <p:cNvPr id="189" name="Google Shape;189;p9"/>
          <p:cNvSpPr/>
          <p:nvPr/>
        </p:nvSpPr>
        <p:spPr>
          <a:xfrm>
            <a:off x="10773728" y="5014793"/>
            <a:ext cx="2764155" cy="298013"/>
          </a:xfrm>
          <a:prstGeom prst="rect">
            <a:avLst/>
          </a:prstGeom>
          <a:noFill/>
          <a:ln>
            <a:noFill/>
          </a:ln>
        </p:spPr>
        <p:txBody>
          <a:bodyPr spcFirstLastPara="1" wrap="square" lIns="91425" tIns="45700" rIns="91425" bIns="45700" anchor="t" anchorCtr="0">
            <a:noAutofit/>
          </a:bodyPr>
          <a:lstStyle/>
          <a:p>
            <a:pPr marL="0" marR="0" lvl="0" indent="0" algn="l" rtl="0">
              <a:lnSpc>
                <a:spcPct val="124973"/>
              </a:lnSpc>
              <a:spcBef>
                <a:spcPts val="0"/>
              </a:spcBef>
              <a:spcAft>
                <a:spcPts val="0"/>
              </a:spcAft>
              <a:buClr>
                <a:srgbClr val="C9C9C0"/>
              </a:buClr>
              <a:buSzPts val="1878"/>
              <a:buFont typeface="Tomorrow"/>
              <a:buNone/>
            </a:pPr>
            <a:r>
              <a:rPr lang="en-US" sz="1878" b="1">
                <a:solidFill>
                  <a:srgbClr val="C9C9C0"/>
                </a:solidFill>
                <a:latin typeface="Tomorrow"/>
                <a:ea typeface="Tomorrow"/>
                <a:cs typeface="Tomorrow"/>
                <a:sym typeface="Tomorrow"/>
              </a:rPr>
              <a:t>Diagnostic Capabilities</a:t>
            </a:r>
            <a:endParaRPr sz="1878">
              <a:solidFill>
                <a:schemeClr val="dk1"/>
              </a:solidFill>
              <a:latin typeface="Calibri"/>
              <a:ea typeface="Calibri"/>
              <a:cs typeface="Calibri"/>
              <a:sym typeface="Calibri"/>
            </a:endParaRPr>
          </a:p>
        </p:txBody>
      </p:sp>
      <p:sp>
        <p:nvSpPr>
          <p:cNvPr id="190" name="Google Shape;190;p9"/>
          <p:cNvSpPr/>
          <p:nvPr/>
        </p:nvSpPr>
        <p:spPr>
          <a:xfrm>
            <a:off x="10773728" y="5740238"/>
            <a:ext cx="3188970" cy="1220629"/>
          </a:xfrm>
          <a:prstGeom prst="rect">
            <a:avLst/>
          </a:prstGeom>
          <a:noFill/>
          <a:ln>
            <a:noFill/>
          </a:ln>
        </p:spPr>
        <p:txBody>
          <a:bodyPr spcFirstLastPara="1" wrap="square" lIns="91425" tIns="45700" rIns="91425" bIns="45700" anchor="t" anchorCtr="0">
            <a:noAutofit/>
          </a:bodyPr>
          <a:lstStyle/>
          <a:p>
            <a:pPr marL="0" marR="0" lvl="0" indent="0" algn="l" rtl="0">
              <a:lnSpc>
                <a:spcPct val="160053"/>
              </a:lnSpc>
              <a:spcBef>
                <a:spcPts val="0"/>
              </a:spcBef>
              <a:spcAft>
                <a:spcPts val="0"/>
              </a:spcAft>
              <a:buClr>
                <a:srgbClr val="C9C9C0"/>
              </a:buClr>
              <a:buSzPts val="1502"/>
              <a:buFont typeface="Tomorrow"/>
              <a:buNone/>
            </a:pPr>
            <a:r>
              <a:rPr lang="en-US" sz="1502" dirty="0">
                <a:solidFill>
                  <a:srgbClr val="C9C9C0"/>
                </a:solidFill>
                <a:latin typeface="Tomorrow"/>
                <a:ea typeface="Tomorrow"/>
                <a:cs typeface="Tomorrow"/>
                <a:sym typeface="Tomorrow"/>
              </a:rPr>
              <a:t>Implementing robust diagnostic features to quickly identify and address any issues with the Auto Hold system.</a:t>
            </a:r>
            <a:endParaRPr sz="1502"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0"/>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10"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pic>
        <p:nvPicPr>
          <p:cNvPr id="199" name="Google Shape;199;p10" descr="preencoded.png"/>
          <p:cNvPicPr preferRelativeResize="0"/>
          <p:nvPr/>
        </p:nvPicPr>
        <p:blipFill rotWithShape="1">
          <a:blip r:embed="rId4">
            <a:alphaModFix/>
          </a:blip>
          <a:srcRect/>
          <a:stretch/>
        </p:blipFill>
        <p:spPr>
          <a:xfrm>
            <a:off x="270748" y="2746653"/>
            <a:ext cx="4944785" cy="2736175"/>
          </a:xfrm>
          <a:prstGeom prst="rect">
            <a:avLst/>
          </a:prstGeom>
          <a:noFill/>
          <a:ln>
            <a:noFill/>
          </a:ln>
        </p:spPr>
      </p:pic>
      <p:sp>
        <p:nvSpPr>
          <p:cNvPr id="200" name="Google Shape;200;p10"/>
          <p:cNvSpPr/>
          <p:nvPr/>
        </p:nvSpPr>
        <p:spPr>
          <a:xfrm>
            <a:off x="6174132" y="242709"/>
            <a:ext cx="6354723" cy="67687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EDEDE8"/>
              </a:buClr>
              <a:buSzPts val="4264"/>
              <a:buFont typeface="Tomorrow"/>
              <a:buNone/>
            </a:pPr>
            <a:r>
              <a:rPr lang="en-US" sz="4264" b="1" dirty="0">
                <a:solidFill>
                  <a:srgbClr val="EDEDE8"/>
                </a:solidFill>
                <a:latin typeface="Tomorrow"/>
                <a:ea typeface="Tomorrow"/>
                <a:cs typeface="Tomorrow"/>
                <a:sym typeface="Tomorrow"/>
              </a:rPr>
              <a:t>The Future of Auto Hold</a:t>
            </a:r>
            <a:endParaRPr sz="4264" dirty="0">
              <a:solidFill>
                <a:schemeClr val="dk1"/>
              </a:solidFill>
              <a:latin typeface="Calibri"/>
              <a:ea typeface="Calibri"/>
              <a:cs typeface="Calibri"/>
              <a:sym typeface="Calibri"/>
            </a:endParaRPr>
          </a:p>
        </p:txBody>
      </p:sp>
      <p:sp>
        <p:nvSpPr>
          <p:cNvPr id="201" name="Google Shape;201;p10"/>
          <p:cNvSpPr/>
          <p:nvPr/>
        </p:nvSpPr>
        <p:spPr>
          <a:xfrm>
            <a:off x="6244471" y="1943338"/>
            <a:ext cx="7627858" cy="5344478"/>
          </a:xfrm>
          <a:prstGeom prst="roundRect">
            <a:avLst>
              <a:gd name="adj" fmla="val 608"/>
            </a:avLst>
          </a:prstGeom>
          <a:noFill/>
          <a:ln w="9525" cap="flat" cmpd="sng">
            <a:solidFill>
              <a:srgbClr val="FFFFFF">
                <a:alpha val="2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a:off x="6252091" y="1950958"/>
            <a:ext cx="7612618" cy="1660922"/>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a:off x="6468666" y="2088475"/>
            <a:ext cx="3369350" cy="346472"/>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a:solidFill>
                  <a:srgbClr val="C9C9C0"/>
                </a:solidFill>
                <a:latin typeface="Tomorrow"/>
                <a:ea typeface="Tomorrow"/>
                <a:cs typeface="Tomorrow"/>
                <a:sym typeface="Tomorrow"/>
              </a:rPr>
              <a:t>Enhanced Functionality</a:t>
            </a:r>
            <a:endParaRPr sz="1706">
              <a:solidFill>
                <a:schemeClr val="dk1"/>
              </a:solidFill>
              <a:latin typeface="Calibri"/>
              <a:ea typeface="Calibri"/>
              <a:cs typeface="Calibri"/>
              <a:sym typeface="Calibri"/>
            </a:endParaRPr>
          </a:p>
        </p:txBody>
      </p:sp>
      <p:sp>
        <p:nvSpPr>
          <p:cNvPr id="204" name="Google Shape;204;p10"/>
          <p:cNvSpPr/>
          <p:nvPr/>
        </p:nvSpPr>
        <p:spPr>
          <a:xfrm>
            <a:off x="9351493" y="1977152"/>
            <a:ext cx="4528456" cy="1385888"/>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dirty="0">
                <a:solidFill>
                  <a:srgbClr val="C9C9C0"/>
                </a:solidFill>
                <a:latin typeface="Tomorrow"/>
                <a:ea typeface="Tomorrow"/>
                <a:cs typeface="Tomorrow"/>
                <a:sym typeface="Tomorrow"/>
              </a:rPr>
              <a:t>Leveraging advanced sensors and machine learning to provide even more intelligent and adaptive Auto Hold capabilities.</a:t>
            </a:r>
            <a:endParaRPr sz="1706" dirty="0">
              <a:solidFill>
                <a:schemeClr val="dk1"/>
              </a:solidFill>
              <a:latin typeface="Calibri"/>
              <a:ea typeface="Calibri"/>
              <a:cs typeface="Calibri"/>
              <a:sym typeface="Calibri"/>
            </a:endParaRPr>
          </a:p>
        </p:txBody>
      </p:sp>
      <p:sp>
        <p:nvSpPr>
          <p:cNvPr id="205" name="Google Shape;205;p10"/>
          <p:cNvSpPr/>
          <p:nvPr/>
        </p:nvSpPr>
        <p:spPr>
          <a:xfrm>
            <a:off x="6252091" y="3611880"/>
            <a:ext cx="7612618" cy="1660922"/>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0"/>
          <p:cNvSpPr/>
          <p:nvPr/>
        </p:nvSpPr>
        <p:spPr>
          <a:xfrm>
            <a:off x="6468666" y="3749397"/>
            <a:ext cx="3369350" cy="346472"/>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a:solidFill>
                  <a:srgbClr val="C9C9C0"/>
                </a:solidFill>
                <a:latin typeface="Tomorrow"/>
                <a:ea typeface="Tomorrow"/>
                <a:cs typeface="Tomorrow"/>
                <a:sym typeface="Tomorrow"/>
              </a:rPr>
              <a:t>Autonomous Driving Integration</a:t>
            </a:r>
            <a:endParaRPr sz="1706">
              <a:solidFill>
                <a:schemeClr val="dk1"/>
              </a:solidFill>
              <a:latin typeface="Calibri"/>
              <a:ea typeface="Calibri"/>
              <a:cs typeface="Calibri"/>
              <a:sym typeface="Calibri"/>
            </a:endParaRPr>
          </a:p>
        </p:txBody>
      </p:sp>
      <p:sp>
        <p:nvSpPr>
          <p:cNvPr id="207" name="Google Shape;207;p10"/>
          <p:cNvSpPr/>
          <p:nvPr/>
        </p:nvSpPr>
        <p:spPr>
          <a:xfrm>
            <a:off x="9351493" y="3738031"/>
            <a:ext cx="4528456" cy="1385888"/>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dirty="0">
                <a:solidFill>
                  <a:srgbClr val="C9C9C0"/>
                </a:solidFill>
                <a:latin typeface="Tomorrow"/>
                <a:ea typeface="Tomorrow"/>
                <a:cs typeface="Tomorrow"/>
                <a:sym typeface="Tomorrow"/>
              </a:rPr>
              <a:t>Integrating the Auto Hold feature with autonomous driving technologies for a truly hands-free driving experience.</a:t>
            </a:r>
            <a:endParaRPr sz="1706" dirty="0">
              <a:solidFill>
                <a:schemeClr val="dk1"/>
              </a:solidFill>
              <a:latin typeface="Calibri"/>
              <a:ea typeface="Calibri"/>
              <a:cs typeface="Calibri"/>
              <a:sym typeface="Calibri"/>
            </a:endParaRPr>
          </a:p>
        </p:txBody>
      </p:sp>
      <p:sp>
        <p:nvSpPr>
          <p:cNvPr id="208" name="Google Shape;208;p10"/>
          <p:cNvSpPr/>
          <p:nvPr/>
        </p:nvSpPr>
        <p:spPr>
          <a:xfrm>
            <a:off x="6252091" y="5272802"/>
            <a:ext cx="7612618" cy="2007394"/>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6468666" y="5410319"/>
            <a:ext cx="3369350" cy="346472"/>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a:solidFill>
                  <a:srgbClr val="C9C9C0"/>
                </a:solidFill>
                <a:latin typeface="Tomorrow"/>
                <a:ea typeface="Tomorrow"/>
                <a:cs typeface="Tomorrow"/>
                <a:sym typeface="Tomorrow"/>
              </a:rPr>
              <a:t>Energy Efficiency</a:t>
            </a:r>
            <a:endParaRPr sz="1706">
              <a:solidFill>
                <a:schemeClr val="dk1"/>
              </a:solidFill>
              <a:latin typeface="Calibri"/>
              <a:ea typeface="Calibri"/>
              <a:cs typeface="Calibri"/>
              <a:sym typeface="Calibri"/>
            </a:endParaRPr>
          </a:p>
        </p:txBody>
      </p:sp>
      <p:sp>
        <p:nvSpPr>
          <p:cNvPr id="210" name="Google Shape;210;p10"/>
          <p:cNvSpPr/>
          <p:nvPr/>
        </p:nvSpPr>
        <p:spPr>
          <a:xfrm>
            <a:off x="9351493" y="5272802"/>
            <a:ext cx="4528456" cy="1732359"/>
          </a:xfrm>
          <a:prstGeom prst="rect">
            <a:avLst/>
          </a:prstGeom>
          <a:noFill/>
          <a:ln>
            <a:noFill/>
          </a:ln>
        </p:spPr>
        <p:txBody>
          <a:bodyPr spcFirstLastPara="1" wrap="square" lIns="91425" tIns="45700" rIns="91425" bIns="45700" anchor="t" anchorCtr="0">
            <a:noAutofit/>
          </a:bodyPr>
          <a:lstStyle/>
          <a:p>
            <a:pPr marL="0" marR="0" lvl="0" indent="0" algn="l" rtl="0">
              <a:lnSpc>
                <a:spcPct val="159964"/>
              </a:lnSpc>
              <a:spcBef>
                <a:spcPts val="0"/>
              </a:spcBef>
              <a:spcAft>
                <a:spcPts val="0"/>
              </a:spcAft>
              <a:buClr>
                <a:srgbClr val="C9C9C0"/>
              </a:buClr>
              <a:buSzPts val="1706"/>
              <a:buFont typeface="Tomorrow"/>
              <a:buNone/>
            </a:pPr>
            <a:r>
              <a:rPr lang="en-US" sz="1706" dirty="0">
                <a:solidFill>
                  <a:srgbClr val="C9C9C0"/>
                </a:solidFill>
                <a:latin typeface="Tomorrow"/>
                <a:ea typeface="Tomorrow"/>
                <a:cs typeface="Tomorrow"/>
                <a:sym typeface="Tomorrow"/>
              </a:rPr>
              <a:t>Optimizing the Auto Hold system's energy consumption to support the growing trend towards electrified and eco-friendly vehicles.</a:t>
            </a:r>
            <a:endParaRPr sz="1706"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793790" y="1081445"/>
            <a:ext cx="12184380" cy="708779"/>
          </a:xfrm>
          <a:prstGeom prst="rect">
            <a:avLst/>
          </a:prstGeom>
          <a:noFill/>
          <a:ln>
            <a:noFill/>
          </a:ln>
        </p:spPr>
        <p:txBody>
          <a:bodyPr spcFirstLastPara="1" wrap="square" lIns="91425" tIns="45700" rIns="91425" bIns="45700" anchor="t" anchorCtr="0">
            <a:noAutofit/>
          </a:bodyPr>
          <a:lstStyle/>
          <a:p>
            <a:pPr marL="0" marR="0" lvl="0" indent="0" algn="l" rtl="0">
              <a:lnSpc>
                <a:spcPct val="124994"/>
              </a:lnSpc>
              <a:spcBef>
                <a:spcPts val="0"/>
              </a:spcBef>
              <a:spcAft>
                <a:spcPts val="0"/>
              </a:spcAft>
              <a:buClr>
                <a:srgbClr val="EDEDE8"/>
              </a:buClr>
              <a:buSzPts val="4465"/>
              <a:buFont typeface="Tomorrow"/>
              <a:buNone/>
            </a:pPr>
            <a:r>
              <a:rPr lang="en-US" sz="4465" b="1" dirty="0">
                <a:solidFill>
                  <a:srgbClr val="EDEDE8"/>
                </a:solidFill>
                <a:latin typeface="Tomorrow"/>
                <a:ea typeface="Tomorrow"/>
                <a:cs typeface="Tomorrow"/>
                <a:sym typeface="Tomorrow"/>
              </a:rPr>
              <a:t>The Pros and Cons of </a:t>
            </a:r>
            <a:r>
              <a:rPr lang="en-US" sz="4465" b="1" dirty="0" err="1">
                <a:solidFill>
                  <a:srgbClr val="EDEDE8"/>
                </a:solidFill>
                <a:latin typeface="Tomorrow"/>
                <a:ea typeface="Tomorrow"/>
                <a:cs typeface="Tomorrow"/>
                <a:sym typeface="Tomorrow"/>
              </a:rPr>
              <a:t>Autohold</a:t>
            </a:r>
            <a:r>
              <a:rPr lang="en-US" sz="4465" b="1" dirty="0">
                <a:solidFill>
                  <a:srgbClr val="EDEDE8"/>
                </a:solidFill>
                <a:latin typeface="Tomorrow"/>
                <a:ea typeface="Tomorrow"/>
                <a:cs typeface="Tomorrow"/>
                <a:sym typeface="Tomorrow"/>
              </a:rPr>
              <a:t> Technology</a:t>
            </a:r>
            <a:endParaRPr sz="4465" dirty="0">
              <a:solidFill>
                <a:schemeClr val="dk1"/>
              </a:solidFill>
              <a:latin typeface="Calibri"/>
              <a:ea typeface="Calibri"/>
              <a:cs typeface="Calibri"/>
              <a:sym typeface="Calibri"/>
            </a:endParaRPr>
          </a:p>
        </p:txBody>
      </p:sp>
      <p:sp>
        <p:nvSpPr>
          <p:cNvPr id="219" name="Google Shape;219;p11"/>
          <p:cNvSpPr/>
          <p:nvPr/>
        </p:nvSpPr>
        <p:spPr>
          <a:xfrm>
            <a:off x="793790" y="3452813"/>
            <a:ext cx="2835235"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EDEDE8"/>
              </a:buClr>
              <a:buSzPts val="2233"/>
              <a:buFont typeface="Tomorrow"/>
              <a:buNone/>
            </a:pPr>
            <a:r>
              <a:rPr lang="en-US" sz="2233" b="1">
                <a:solidFill>
                  <a:srgbClr val="EDEDE8"/>
                </a:solidFill>
                <a:latin typeface="Tomorrow"/>
                <a:ea typeface="Tomorrow"/>
                <a:cs typeface="Tomorrow"/>
                <a:sym typeface="Tomorrow"/>
              </a:rPr>
              <a:t>Pros</a:t>
            </a:r>
            <a:endParaRPr sz="2233">
              <a:solidFill>
                <a:schemeClr val="dk1"/>
              </a:solidFill>
              <a:latin typeface="Calibri"/>
              <a:ea typeface="Calibri"/>
              <a:cs typeface="Calibri"/>
              <a:sym typeface="Calibri"/>
            </a:endParaRPr>
          </a:p>
        </p:txBody>
      </p:sp>
      <p:sp>
        <p:nvSpPr>
          <p:cNvPr id="220" name="Google Shape;220;p11"/>
          <p:cNvSpPr/>
          <p:nvPr/>
        </p:nvSpPr>
        <p:spPr>
          <a:xfrm>
            <a:off x="793790" y="4033957"/>
            <a:ext cx="624470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a:solidFill>
                  <a:srgbClr val="C9C9C0"/>
                </a:solidFill>
                <a:latin typeface="Tomorrow"/>
                <a:ea typeface="Tomorrow"/>
                <a:cs typeface="Tomorrow"/>
                <a:sym typeface="Tomorrow"/>
              </a:rPr>
              <a:t>Autohold automatically maintains brake pressure when the vehicle comes to a stop, preventing the car from rolling forward or backward. This enhances driving convenience and safety, especially in stop-and-go traffic or on hills.</a:t>
            </a:r>
            <a:endParaRPr sz="1786">
              <a:solidFill>
                <a:schemeClr val="dk1"/>
              </a:solidFill>
              <a:latin typeface="Calibri"/>
              <a:ea typeface="Calibri"/>
              <a:cs typeface="Calibri"/>
              <a:sym typeface="Calibri"/>
            </a:endParaRPr>
          </a:p>
        </p:txBody>
      </p:sp>
      <p:sp>
        <p:nvSpPr>
          <p:cNvPr id="221" name="Google Shape;221;p11"/>
          <p:cNvSpPr/>
          <p:nvPr/>
        </p:nvSpPr>
        <p:spPr>
          <a:xfrm>
            <a:off x="7599521" y="3452813"/>
            <a:ext cx="2835235"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EDEDE8"/>
              </a:buClr>
              <a:buSzPts val="2233"/>
              <a:buFont typeface="Tomorrow"/>
              <a:buNone/>
            </a:pPr>
            <a:r>
              <a:rPr lang="en-US" sz="2233" b="1">
                <a:solidFill>
                  <a:srgbClr val="EDEDE8"/>
                </a:solidFill>
                <a:latin typeface="Tomorrow"/>
                <a:ea typeface="Tomorrow"/>
                <a:cs typeface="Tomorrow"/>
                <a:sym typeface="Tomorrow"/>
              </a:rPr>
              <a:t>Cons</a:t>
            </a:r>
            <a:endParaRPr sz="2233">
              <a:solidFill>
                <a:schemeClr val="dk1"/>
              </a:solidFill>
              <a:latin typeface="Calibri"/>
              <a:ea typeface="Calibri"/>
              <a:cs typeface="Calibri"/>
              <a:sym typeface="Calibri"/>
            </a:endParaRPr>
          </a:p>
        </p:txBody>
      </p:sp>
      <p:sp>
        <p:nvSpPr>
          <p:cNvPr id="222" name="Google Shape;222;p11"/>
          <p:cNvSpPr/>
          <p:nvPr/>
        </p:nvSpPr>
        <p:spPr>
          <a:xfrm>
            <a:off x="7599521" y="4033957"/>
            <a:ext cx="624470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a:solidFill>
                  <a:srgbClr val="C9C9C0"/>
                </a:solidFill>
                <a:latin typeface="Tomorrow"/>
                <a:ea typeface="Tomorrow"/>
                <a:cs typeface="Tomorrow"/>
                <a:sym typeface="Tomorrow"/>
              </a:rPr>
              <a:t>Autohold may drain the vehicle's battery if left engaged for extended periods, as the system continuously holds the brakes. Additionally, the technology could malfunction, potentially leading to unexpected brake behavior and compromising the driver's control.</a:t>
            </a:r>
            <a:endParaRPr sz="1786">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2"/>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75" y="0"/>
            <a:ext cx="14630400" cy="8229600"/>
          </a:xfrm>
          <a:prstGeom prst="rect">
            <a:avLst/>
          </a:prstGeom>
          <a:noFill/>
          <a:ln>
            <a:noFill/>
          </a:ln>
        </p:spPr>
        <p:txBody>
          <a:bodyPr spcFirstLastPara="1" wrap="square" lIns="91425" tIns="45700" rIns="91425" bIns="45700" anchor="ctr" anchorCtr="0">
            <a:noAutofit/>
          </a:bodyPr>
          <a:lstStyle/>
          <a:p>
            <a:pPr marL="0" marR="0" lvl="0" indent="0" algn="ctr" rtl="0">
              <a:lnSpc>
                <a:spcPct val="58135"/>
              </a:lnSpc>
              <a:spcBef>
                <a:spcPts val="0"/>
              </a:spcBef>
              <a:spcAft>
                <a:spcPts val="0"/>
              </a:spcAft>
              <a:buClr>
                <a:srgbClr val="EDEDE8"/>
              </a:buClr>
              <a:buSzPts val="4465"/>
              <a:buFont typeface="Tomorrow"/>
              <a:buNone/>
            </a:pPr>
            <a:r>
              <a:rPr lang="en-US" sz="4465" b="1">
                <a:solidFill>
                  <a:srgbClr val="EDEDE8"/>
                </a:solidFill>
                <a:latin typeface="Tomorrow"/>
                <a:ea typeface="Tomorrow"/>
                <a:cs typeface="Tomorrow"/>
                <a:sym typeface="Tomorrow"/>
              </a:rPr>
              <a:t> </a:t>
            </a:r>
            <a:r>
              <a:rPr lang="en-US" sz="9600">
                <a:solidFill>
                  <a:srgbClr val="EDEDE8"/>
                </a:solidFill>
                <a:latin typeface="Montserrat ExtraBold"/>
                <a:ea typeface="Montserrat ExtraBold"/>
                <a:cs typeface="Montserrat ExtraBold"/>
                <a:sym typeface="Montserrat ExtraBold"/>
              </a:rPr>
              <a:t>Thank You</a:t>
            </a:r>
            <a:endParaRPr sz="9600">
              <a:solidFill>
                <a:schemeClr val="dk1"/>
              </a:solidFill>
              <a:latin typeface="Montserrat ExtraBold"/>
              <a:ea typeface="Montserrat ExtraBold"/>
              <a:cs typeface="Montserrat ExtraBold"/>
              <a:sym typeface="Montserrat ExtraBold"/>
            </a:endParaRPr>
          </a:p>
        </p:txBody>
      </p:sp>
      <p:sp>
        <p:nvSpPr>
          <p:cNvPr id="230" name="Google Shape;230;p12"/>
          <p:cNvSpPr/>
          <p:nvPr/>
        </p:nvSpPr>
        <p:spPr>
          <a:xfrm>
            <a:off x="1020604" y="4053840"/>
            <a:ext cx="2836307"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chemeClr val="dk1"/>
              </a:buClr>
              <a:buSzPts val="2233"/>
              <a:buFont typeface="Calibri"/>
              <a:buNone/>
            </a:pPr>
            <a:endParaRPr sz="2233">
              <a:solidFill>
                <a:schemeClr val="dk1"/>
              </a:solidFill>
              <a:latin typeface="Calibri"/>
              <a:ea typeface="Calibri"/>
              <a:cs typeface="Calibri"/>
              <a:sym typeface="Calibri"/>
            </a:endParaRPr>
          </a:p>
        </p:txBody>
      </p:sp>
      <p:sp>
        <p:nvSpPr>
          <p:cNvPr id="231" name="Google Shape;231;p12"/>
          <p:cNvSpPr/>
          <p:nvPr/>
        </p:nvSpPr>
        <p:spPr>
          <a:xfrm>
            <a:off x="1020604" y="4544258"/>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chemeClr val="dk1"/>
              </a:buClr>
              <a:buSzPts val="1786"/>
              <a:buFont typeface="Calibri"/>
              <a:buNone/>
            </a:pPr>
            <a:endParaRPr sz="1786">
              <a:solidFill>
                <a:schemeClr val="dk1"/>
              </a:solidFill>
              <a:latin typeface="Calibri"/>
              <a:ea typeface="Calibri"/>
              <a:cs typeface="Calibri"/>
              <a:sym typeface="Calibri"/>
            </a:endParaRPr>
          </a:p>
        </p:txBody>
      </p:sp>
      <p:sp>
        <p:nvSpPr>
          <p:cNvPr id="232" name="Google Shape;232;p12"/>
          <p:cNvSpPr/>
          <p:nvPr/>
        </p:nvSpPr>
        <p:spPr>
          <a:xfrm>
            <a:off x="5368171" y="4544258"/>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chemeClr val="dk1"/>
              </a:buClr>
              <a:buSzPts val="1786"/>
              <a:buFont typeface="Calibri"/>
              <a:buNone/>
            </a:pPr>
            <a:endParaRPr sz="1786">
              <a:solidFill>
                <a:schemeClr val="dk1"/>
              </a:solidFill>
              <a:latin typeface="Calibri"/>
              <a:ea typeface="Calibri"/>
              <a:cs typeface="Calibri"/>
              <a:sym typeface="Calibri"/>
            </a:endParaRPr>
          </a:p>
        </p:txBody>
      </p:sp>
      <p:sp>
        <p:nvSpPr>
          <p:cNvPr id="233" name="Google Shape;233;p12"/>
          <p:cNvSpPr/>
          <p:nvPr/>
        </p:nvSpPr>
        <p:spPr>
          <a:xfrm>
            <a:off x="9715738" y="4053840"/>
            <a:ext cx="3043952"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chemeClr val="dk1"/>
              </a:buClr>
              <a:buSzPts val="2233"/>
              <a:buFont typeface="Calibri"/>
              <a:buNone/>
            </a:pPr>
            <a:endParaRPr sz="2233">
              <a:solidFill>
                <a:schemeClr val="dk1"/>
              </a:solidFill>
              <a:latin typeface="Calibri"/>
              <a:ea typeface="Calibri"/>
              <a:cs typeface="Calibri"/>
              <a:sym typeface="Calibri"/>
            </a:endParaRPr>
          </a:p>
        </p:txBody>
      </p:sp>
      <p:sp>
        <p:nvSpPr>
          <p:cNvPr id="234" name="Google Shape;234;p12"/>
          <p:cNvSpPr/>
          <p:nvPr/>
        </p:nvSpPr>
        <p:spPr>
          <a:xfrm>
            <a:off x="9715738" y="4544258"/>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chemeClr val="dk1"/>
              </a:buClr>
              <a:buSzPts val="1786"/>
              <a:buFont typeface="Calibri"/>
              <a:buNone/>
            </a:pPr>
            <a:endParaRPr sz="1786">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g2f29da890ae_0_0"/>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g2f29da890ae_0_0"/>
          <p:cNvSpPr/>
          <p:nvPr/>
        </p:nvSpPr>
        <p:spPr>
          <a:xfrm>
            <a:off x="0" y="-20096"/>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 name="Google Shape;32;g2f29da890ae_0_0" descr="preencoded.png"/>
          <p:cNvPicPr preferRelativeResize="0"/>
          <p:nvPr/>
        </p:nvPicPr>
        <p:blipFill rotWithShape="1">
          <a:blip r:embed="rId3">
            <a:alphaModFix/>
          </a:blip>
          <a:srcRect/>
          <a:stretch/>
        </p:blipFill>
        <p:spPr>
          <a:xfrm>
            <a:off x="9044609" y="0"/>
            <a:ext cx="5585791" cy="8229600"/>
          </a:xfrm>
          <a:prstGeom prst="rect">
            <a:avLst/>
          </a:prstGeom>
          <a:noFill/>
          <a:ln>
            <a:noFill/>
          </a:ln>
        </p:spPr>
      </p:pic>
      <p:sp>
        <p:nvSpPr>
          <p:cNvPr id="33" name="Google Shape;33;g2f29da890ae_0_0"/>
          <p:cNvSpPr/>
          <p:nvPr/>
        </p:nvSpPr>
        <p:spPr>
          <a:xfrm>
            <a:off x="793790" y="1603733"/>
            <a:ext cx="7556400" cy="1417500"/>
          </a:xfrm>
          <a:prstGeom prst="rect">
            <a:avLst/>
          </a:prstGeom>
          <a:noFill/>
          <a:ln>
            <a:noFill/>
          </a:ln>
        </p:spPr>
        <p:txBody>
          <a:bodyPr spcFirstLastPara="1" wrap="square" lIns="91425" tIns="45700" rIns="91425" bIns="45700" anchor="t" anchorCtr="0">
            <a:noAutofit/>
          </a:bodyPr>
          <a:lstStyle/>
          <a:p>
            <a:pPr marL="0" marR="0" lvl="0" indent="0" algn="l" rtl="0">
              <a:lnSpc>
                <a:spcPct val="124994"/>
              </a:lnSpc>
              <a:spcBef>
                <a:spcPts val="0"/>
              </a:spcBef>
              <a:spcAft>
                <a:spcPts val="0"/>
              </a:spcAft>
              <a:buClr>
                <a:srgbClr val="EDEDE8"/>
              </a:buClr>
              <a:buSzPts val="4465"/>
              <a:buFont typeface="Tomorrow"/>
              <a:buNone/>
            </a:pPr>
            <a:r>
              <a:rPr lang="en-US" sz="4465" b="1" i="0" u="none" strike="noStrike" cap="none" dirty="0">
                <a:solidFill>
                  <a:srgbClr val="EDEDE8"/>
                </a:solidFill>
                <a:latin typeface="Tomorrow"/>
                <a:ea typeface="Tomorrow"/>
                <a:cs typeface="Tomorrow"/>
                <a:sym typeface="Tomorrow"/>
              </a:rPr>
              <a:t>Auto Hold: Driving Convenience Reimagined</a:t>
            </a:r>
            <a:endParaRPr sz="4465" b="0" i="0" u="none" strike="noStrike" cap="none" dirty="0">
              <a:solidFill>
                <a:schemeClr val="dk1"/>
              </a:solidFill>
              <a:latin typeface="Calibri"/>
              <a:ea typeface="Calibri"/>
              <a:cs typeface="Calibri"/>
              <a:sym typeface="Calibri"/>
            </a:endParaRPr>
          </a:p>
        </p:txBody>
      </p:sp>
      <p:sp>
        <p:nvSpPr>
          <p:cNvPr id="34" name="Google Shape;34;g2f29da890ae_0_0"/>
          <p:cNvSpPr/>
          <p:nvPr/>
        </p:nvSpPr>
        <p:spPr>
          <a:xfrm>
            <a:off x="793790" y="4196863"/>
            <a:ext cx="7556400" cy="1451700"/>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b="0" i="0" u="none" strike="noStrike" cap="none" dirty="0">
                <a:solidFill>
                  <a:srgbClr val="C9C9C0"/>
                </a:solidFill>
                <a:latin typeface="Tomorrow"/>
                <a:ea typeface="Tomorrow"/>
                <a:cs typeface="Tomorrow"/>
                <a:sym typeface="Tomorrow"/>
              </a:rPr>
              <a:t> The Auto Hold feature is a revolutionary technology that enhances the driving experience by automatically maintaining brake pressure when the vehicle is stationary, providing drivers with a seamless and effortless way to navigate stop-and-go traffic.</a:t>
            </a:r>
            <a:endParaRPr sz="1786" b="0" i="0" u="none" strike="noStrike" cap="none" dirty="0">
              <a:solidFill>
                <a:schemeClr val="dk1"/>
              </a:solidFill>
              <a:latin typeface="Calibri"/>
              <a:ea typeface="Calibri"/>
              <a:cs typeface="Calibri"/>
              <a:sym typeface="Calibri"/>
            </a:endParaRPr>
          </a:p>
        </p:txBody>
      </p:sp>
      <p:sp>
        <p:nvSpPr>
          <p:cNvPr id="36" name="Google Shape;36;g2f29da890ae_0_0"/>
          <p:cNvSpPr/>
          <p:nvPr/>
        </p:nvSpPr>
        <p:spPr>
          <a:xfrm>
            <a:off x="1270040" y="5648563"/>
            <a:ext cx="2002800" cy="396900"/>
          </a:xfrm>
          <a:prstGeom prst="rect">
            <a:avLst/>
          </a:prstGeom>
          <a:noFill/>
          <a:ln>
            <a:noFill/>
          </a:ln>
        </p:spPr>
        <p:txBody>
          <a:bodyPr spcFirstLastPara="1" wrap="square" lIns="91425" tIns="45700" rIns="91425" bIns="45700" anchor="t" anchorCtr="0">
            <a:noAutofit/>
          </a:bodyPr>
          <a:lstStyle/>
          <a:p>
            <a:pPr marL="0" marR="0" lvl="0" indent="0" algn="l" rtl="0">
              <a:lnSpc>
                <a:spcPct val="139991"/>
              </a:lnSpc>
              <a:spcBef>
                <a:spcPts val="0"/>
              </a:spcBef>
              <a:spcAft>
                <a:spcPts val="0"/>
              </a:spcAft>
              <a:buClr>
                <a:schemeClr val="dk1"/>
              </a:buClr>
              <a:buSzPts val="2233"/>
              <a:buFont typeface="Calibri"/>
              <a:buNone/>
            </a:pPr>
            <a:endParaRPr sz="2233" b="0" i="0" u="none" strike="noStrike" cap="none">
              <a:solidFill>
                <a:schemeClr val="dk1"/>
              </a:solidFill>
              <a:latin typeface="Calibri"/>
              <a:ea typeface="Calibri"/>
              <a:cs typeface="Calibri"/>
              <a:sym typeface="Calibri"/>
            </a:endParaRPr>
          </a:p>
        </p:txBody>
      </p:sp>
      <p:pic>
        <p:nvPicPr>
          <p:cNvPr id="37" name="Google Shape;37;g2f29da890ae_0_0" descr="https://www.dnpindia.in/wp-content/uploads/2023/01/VS-5.png"/>
          <p:cNvPicPr preferRelativeResize="0"/>
          <p:nvPr/>
        </p:nvPicPr>
        <p:blipFill rotWithShape="1">
          <a:blip r:embed="rId4">
            <a:alphaModFix/>
          </a:blip>
          <a:srcRect t="4864" b="6040"/>
          <a:stretch/>
        </p:blipFill>
        <p:spPr>
          <a:xfrm>
            <a:off x="9044609" y="1798983"/>
            <a:ext cx="5585790" cy="42293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6665" y="892907"/>
            <a:ext cx="9195900" cy="708900"/>
          </a:xfrm>
          <a:prstGeom prst="rect">
            <a:avLst/>
          </a:prstGeom>
          <a:noFill/>
          <a:ln>
            <a:noFill/>
          </a:ln>
        </p:spPr>
        <p:txBody>
          <a:bodyPr spcFirstLastPara="1" wrap="square" lIns="91425" tIns="45700" rIns="91425" bIns="45700" anchor="t" anchorCtr="0">
            <a:noAutofit/>
          </a:bodyPr>
          <a:lstStyle/>
          <a:p>
            <a:pPr marL="0" marR="0" lvl="0" indent="0" algn="l" rtl="0">
              <a:lnSpc>
                <a:spcPct val="124994"/>
              </a:lnSpc>
              <a:spcBef>
                <a:spcPts val="0"/>
              </a:spcBef>
              <a:spcAft>
                <a:spcPts val="0"/>
              </a:spcAft>
              <a:buClr>
                <a:srgbClr val="EDEDE8"/>
              </a:buClr>
              <a:buSzPts val="4465"/>
              <a:buFont typeface="Tomorrow"/>
              <a:buNone/>
            </a:pPr>
            <a:r>
              <a:rPr lang="en-US" sz="4465" b="1">
                <a:solidFill>
                  <a:srgbClr val="EDEDE8"/>
                </a:solidFill>
                <a:latin typeface="Tomorrow"/>
                <a:ea typeface="Tomorrow"/>
                <a:cs typeface="Tomorrow"/>
                <a:sym typeface="Tomorrow"/>
              </a:rPr>
              <a:t>Powering Auto Hold with STM32</a:t>
            </a:r>
            <a:endParaRPr sz="4465">
              <a:solidFill>
                <a:schemeClr val="dk1"/>
              </a:solidFill>
              <a:latin typeface="Calibri"/>
              <a:ea typeface="Calibri"/>
              <a:cs typeface="Calibri"/>
              <a:sym typeface="Calibri"/>
            </a:endParaRPr>
          </a:p>
        </p:txBody>
      </p:sp>
      <p:sp>
        <p:nvSpPr>
          <p:cNvPr id="46" name="Google Shape;46;p2"/>
          <p:cNvSpPr/>
          <p:nvPr/>
        </p:nvSpPr>
        <p:spPr>
          <a:xfrm>
            <a:off x="793790" y="3271361"/>
            <a:ext cx="3260169"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EDEDE8"/>
              </a:buClr>
              <a:buSzPts val="2233"/>
              <a:buFont typeface="Tomorrow"/>
              <a:buNone/>
            </a:pPr>
            <a:r>
              <a:rPr lang="en-US" sz="2233" b="1">
                <a:solidFill>
                  <a:srgbClr val="EDEDE8"/>
                </a:solidFill>
                <a:latin typeface="Tomorrow"/>
                <a:ea typeface="Tomorrow"/>
                <a:cs typeface="Tomorrow"/>
                <a:sym typeface="Tomorrow"/>
              </a:rPr>
              <a:t>STM32 Microcontroller</a:t>
            </a:r>
            <a:endParaRPr sz="2233">
              <a:solidFill>
                <a:schemeClr val="dk1"/>
              </a:solidFill>
              <a:latin typeface="Calibri"/>
              <a:ea typeface="Calibri"/>
              <a:cs typeface="Calibri"/>
              <a:sym typeface="Calibri"/>
            </a:endParaRPr>
          </a:p>
        </p:txBody>
      </p:sp>
      <p:sp>
        <p:nvSpPr>
          <p:cNvPr id="47" name="Google Shape;47;p2"/>
          <p:cNvSpPr/>
          <p:nvPr/>
        </p:nvSpPr>
        <p:spPr>
          <a:xfrm>
            <a:off x="780217" y="4114800"/>
            <a:ext cx="3978116" cy="2177415"/>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STM32 microcontroller is the heart of the Auto Hold system, providing the computational power and versatility to manage the complex control algorithms and sensor inputs.</a:t>
            </a:r>
            <a:endParaRPr sz="1786" dirty="0">
              <a:solidFill>
                <a:schemeClr val="dk1"/>
              </a:solidFill>
              <a:latin typeface="Calibri"/>
              <a:ea typeface="Calibri"/>
              <a:cs typeface="Calibri"/>
              <a:sym typeface="Calibri"/>
            </a:endParaRPr>
          </a:p>
        </p:txBody>
      </p:sp>
      <p:sp>
        <p:nvSpPr>
          <p:cNvPr id="48" name="Google Shape;48;p2"/>
          <p:cNvSpPr/>
          <p:nvPr/>
        </p:nvSpPr>
        <p:spPr>
          <a:xfrm>
            <a:off x="5332928" y="3271361"/>
            <a:ext cx="3229094"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EDEDE8"/>
              </a:buClr>
              <a:buSzPts val="2233"/>
              <a:buFont typeface="Tomorrow"/>
              <a:buNone/>
            </a:pPr>
            <a:r>
              <a:rPr lang="en-US" sz="2233" b="1">
                <a:solidFill>
                  <a:srgbClr val="EDEDE8"/>
                </a:solidFill>
                <a:latin typeface="Tomorrow"/>
                <a:ea typeface="Tomorrow"/>
                <a:cs typeface="Tomorrow"/>
                <a:sym typeface="Tomorrow"/>
              </a:rPr>
              <a:t>Integrated Peripherals</a:t>
            </a:r>
            <a:endParaRPr sz="2233">
              <a:solidFill>
                <a:schemeClr val="dk1"/>
              </a:solidFill>
              <a:latin typeface="Calibri"/>
              <a:ea typeface="Calibri"/>
              <a:cs typeface="Calibri"/>
              <a:sym typeface="Calibri"/>
            </a:endParaRPr>
          </a:p>
        </p:txBody>
      </p:sp>
      <p:sp>
        <p:nvSpPr>
          <p:cNvPr id="49" name="Google Shape;49;p2"/>
          <p:cNvSpPr/>
          <p:nvPr/>
        </p:nvSpPr>
        <p:spPr>
          <a:xfrm>
            <a:off x="5326142" y="4114800"/>
            <a:ext cx="3978116"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STM32 chip integrates various communication protocols, including CAN, SPI, and I2C, enabling seamless integration with the vehicle's existing systems.</a:t>
            </a:r>
            <a:endParaRPr sz="1786" dirty="0">
              <a:solidFill>
                <a:schemeClr val="dk1"/>
              </a:solidFill>
              <a:latin typeface="Calibri"/>
              <a:ea typeface="Calibri"/>
              <a:cs typeface="Calibri"/>
              <a:sym typeface="Calibri"/>
            </a:endParaRPr>
          </a:p>
        </p:txBody>
      </p:sp>
      <p:sp>
        <p:nvSpPr>
          <p:cNvPr id="50" name="Google Shape;50;p2"/>
          <p:cNvSpPr/>
          <p:nvPr/>
        </p:nvSpPr>
        <p:spPr>
          <a:xfrm>
            <a:off x="9872067" y="3271361"/>
            <a:ext cx="3106341"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EDEDE8"/>
              </a:buClr>
              <a:buSzPts val="2233"/>
              <a:buFont typeface="Tomorrow"/>
              <a:buNone/>
            </a:pPr>
            <a:r>
              <a:rPr lang="en-US" sz="2233" b="1">
                <a:solidFill>
                  <a:srgbClr val="EDEDE8"/>
                </a:solidFill>
                <a:latin typeface="Tomorrow"/>
                <a:ea typeface="Tomorrow"/>
                <a:cs typeface="Tomorrow"/>
                <a:sym typeface="Tomorrow"/>
              </a:rPr>
              <a:t>Reliable Performance</a:t>
            </a:r>
            <a:endParaRPr sz="2233">
              <a:solidFill>
                <a:schemeClr val="dk1"/>
              </a:solidFill>
              <a:latin typeface="Calibri"/>
              <a:ea typeface="Calibri"/>
              <a:cs typeface="Calibri"/>
              <a:sym typeface="Calibri"/>
            </a:endParaRPr>
          </a:p>
        </p:txBody>
      </p:sp>
      <p:sp>
        <p:nvSpPr>
          <p:cNvPr id="51" name="Google Shape;51;p2"/>
          <p:cNvSpPr/>
          <p:nvPr/>
        </p:nvSpPr>
        <p:spPr>
          <a:xfrm>
            <a:off x="9872067" y="4114800"/>
            <a:ext cx="3978116" cy="1451610"/>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STM32's robust architecture and real-time capabilities ensure reliable operation, even in demanding automotive environments.</a:t>
            </a:r>
            <a:endParaRPr sz="1786"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3"/>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3"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pic>
        <p:nvPicPr>
          <p:cNvPr id="60" name="Google Shape;60;p3" descr="preencoded.png"/>
          <p:cNvPicPr preferRelativeResize="0"/>
          <p:nvPr/>
        </p:nvPicPr>
        <p:blipFill rotWithShape="1">
          <a:blip r:embed="rId4">
            <a:alphaModFix/>
          </a:blip>
          <a:srcRect/>
          <a:stretch/>
        </p:blipFill>
        <p:spPr>
          <a:xfrm>
            <a:off x="9371290" y="2437567"/>
            <a:ext cx="5031700" cy="3354467"/>
          </a:xfrm>
          <a:prstGeom prst="rect">
            <a:avLst/>
          </a:prstGeom>
          <a:noFill/>
          <a:ln>
            <a:noFill/>
          </a:ln>
        </p:spPr>
      </p:pic>
      <p:sp>
        <p:nvSpPr>
          <p:cNvPr id="61" name="Google Shape;61;p3"/>
          <p:cNvSpPr/>
          <p:nvPr/>
        </p:nvSpPr>
        <p:spPr>
          <a:xfrm>
            <a:off x="636508" y="929640"/>
            <a:ext cx="7870984" cy="1136571"/>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EDEDE8"/>
              </a:buClr>
              <a:buSzPts val="3580"/>
              <a:buFont typeface="Tomorrow"/>
              <a:buNone/>
            </a:pPr>
            <a:r>
              <a:rPr lang="en-US" sz="3580" b="1">
                <a:solidFill>
                  <a:srgbClr val="EDEDE8"/>
                </a:solidFill>
                <a:latin typeface="Tomorrow"/>
                <a:ea typeface="Tomorrow"/>
                <a:cs typeface="Tomorrow"/>
                <a:sym typeface="Tomorrow"/>
              </a:rPr>
              <a:t>CAN Protocol: Interconnecting Auto Hold</a:t>
            </a:r>
            <a:endParaRPr sz="3580">
              <a:solidFill>
                <a:schemeClr val="dk1"/>
              </a:solidFill>
              <a:latin typeface="Calibri"/>
              <a:ea typeface="Calibri"/>
              <a:cs typeface="Calibri"/>
              <a:sym typeface="Calibri"/>
            </a:endParaRPr>
          </a:p>
        </p:txBody>
      </p:sp>
      <p:sp>
        <p:nvSpPr>
          <p:cNvPr id="62" name="Google Shape;62;p3"/>
          <p:cNvSpPr/>
          <p:nvPr/>
        </p:nvSpPr>
        <p:spPr>
          <a:xfrm>
            <a:off x="897850" y="2338983"/>
            <a:ext cx="22860" cy="4960858"/>
          </a:xfrm>
          <a:prstGeom prst="roundRect">
            <a:avLst>
              <a:gd name="adj" fmla="val 119335"/>
            </a:avLst>
          </a:prstGeom>
          <a:solidFill>
            <a:srgbClr val="555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090970" y="2736652"/>
            <a:ext cx="636508" cy="22860"/>
          </a:xfrm>
          <a:prstGeom prst="roundRect">
            <a:avLst>
              <a:gd name="adj" fmla="val 119335"/>
            </a:avLst>
          </a:prstGeom>
          <a:solidFill>
            <a:srgbClr val="555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704731" y="2543532"/>
            <a:ext cx="409099" cy="409099"/>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47130" y="2611636"/>
            <a:ext cx="124182" cy="2727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148"/>
              <a:buFont typeface="Tomorrow"/>
              <a:buNone/>
            </a:pPr>
            <a:r>
              <a:rPr lang="en-US" sz="2148" b="1">
                <a:solidFill>
                  <a:srgbClr val="C9C9C0"/>
                </a:solidFill>
                <a:latin typeface="Tomorrow"/>
                <a:ea typeface="Tomorrow"/>
                <a:cs typeface="Tomorrow"/>
                <a:sym typeface="Tomorrow"/>
              </a:rPr>
              <a:t>1</a:t>
            </a:r>
            <a:endParaRPr sz="2148">
              <a:solidFill>
                <a:schemeClr val="dk1"/>
              </a:solidFill>
              <a:latin typeface="Calibri"/>
              <a:ea typeface="Calibri"/>
              <a:cs typeface="Calibri"/>
              <a:sym typeface="Calibri"/>
            </a:endParaRPr>
          </a:p>
        </p:txBody>
      </p:sp>
      <p:sp>
        <p:nvSpPr>
          <p:cNvPr id="66" name="Google Shape;66;p3"/>
          <p:cNvSpPr/>
          <p:nvPr/>
        </p:nvSpPr>
        <p:spPr>
          <a:xfrm>
            <a:off x="1909524" y="2520791"/>
            <a:ext cx="2273260" cy="284083"/>
          </a:xfrm>
          <a:prstGeom prst="rect">
            <a:avLst/>
          </a:prstGeom>
          <a:noFill/>
          <a:ln>
            <a:noFill/>
          </a:ln>
        </p:spPr>
        <p:txBody>
          <a:bodyPr spcFirstLastPara="1" wrap="square" lIns="91425" tIns="45700" rIns="91425" bIns="45700" anchor="t" anchorCtr="0">
            <a:noAutofit/>
          </a:bodyPr>
          <a:lstStyle/>
          <a:p>
            <a:pPr marL="0" marR="0" lvl="0" indent="0" algn="l" rtl="0">
              <a:lnSpc>
                <a:spcPct val="125027"/>
              </a:lnSpc>
              <a:spcBef>
                <a:spcPts val="0"/>
              </a:spcBef>
              <a:spcAft>
                <a:spcPts val="0"/>
              </a:spcAft>
              <a:buClr>
                <a:srgbClr val="C9C9C0"/>
              </a:buClr>
              <a:buSzPts val="1790"/>
              <a:buFont typeface="Tomorrow"/>
              <a:buNone/>
            </a:pPr>
            <a:r>
              <a:rPr lang="en-US" sz="1790" b="1">
                <a:solidFill>
                  <a:srgbClr val="C9C9C0"/>
                </a:solidFill>
                <a:latin typeface="Tomorrow"/>
                <a:ea typeface="Tomorrow"/>
                <a:cs typeface="Tomorrow"/>
                <a:sym typeface="Tomorrow"/>
              </a:rPr>
              <a:t>CAN Messaging</a:t>
            </a:r>
            <a:endParaRPr sz="1790">
              <a:solidFill>
                <a:schemeClr val="dk1"/>
              </a:solidFill>
              <a:latin typeface="Calibri"/>
              <a:ea typeface="Calibri"/>
              <a:cs typeface="Calibri"/>
              <a:sym typeface="Calibri"/>
            </a:endParaRPr>
          </a:p>
        </p:txBody>
      </p:sp>
      <p:sp>
        <p:nvSpPr>
          <p:cNvPr id="67" name="Google Shape;67;p3"/>
          <p:cNvSpPr/>
          <p:nvPr/>
        </p:nvSpPr>
        <p:spPr>
          <a:xfrm>
            <a:off x="1909524" y="2913936"/>
            <a:ext cx="6597968" cy="872609"/>
          </a:xfrm>
          <a:prstGeom prst="rect">
            <a:avLst/>
          </a:prstGeom>
          <a:noFill/>
          <a:ln>
            <a:noFill/>
          </a:ln>
        </p:spPr>
        <p:txBody>
          <a:bodyPr spcFirstLastPara="1" wrap="square" lIns="91425" tIns="45700" rIns="91425" bIns="45700" anchor="t" anchorCtr="0">
            <a:noAutofit/>
          </a:bodyPr>
          <a:lstStyle/>
          <a:p>
            <a:pPr marL="0" marR="0" lvl="0" indent="0" algn="l" rtl="0">
              <a:lnSpc>
                <a:spcPct val="159986"/>
              </a:lnSpc>
              <a:spcBef>
                <a:spcPts val="0"/>
              </a:spcBef>
              <a:spcAft>
                <a:spcPts val="0"/>
              </a:spcAft>
              <a:buClr>
                <a:srgbClr val="C9C9C0"/>
              </a:buClr>
              <a:buSzPts val="1432"/>
              <a:buFont typeface="Tomorrow"/>
              <a:buNone/>
            </a:pPr>
            <a:r>
              <a:rPr lang="en-US" sz="1432">
                <a:solidFill>
                  <a:srgbClr val="C9C9C0"/>
                </a:solidFill>
                <a:latin typeface="Tomorrow"/>
                <a:ea typeface="Tomorrow"/>
                <a:cs typeface="Tomorrow"/>
                <a:sym typeface="Tomorrow"/>
              </a:rPr>
              <a:t>The Auto Hold system utilizes the CAN protocol to communicate with the vehicle's electronic control units (ECUs), exchanging critical data and commands.</a:t>
            </a:r>
            <a:endParaRPr sz="1432">
              <a:solidFill>
                <a:schemeClr val="dk1"/>
              </a:solidFill>
              <a:latin typeface="Calibri"/>
              <a:ea typeface="Calibri"/>
              <a:cs typeface="Calibri"/>
              <a:sym typeface="Calibri"/>
            </a:endParaRPr>
          </a:p>
        </p:txBody>
      </p:sp>
      <p:sp>
        <p:nvSpPr>
          <p:cNvPr id="68" name="Google Shape;68;p3"/>
          <p:cNvSpPr/>
          <p:nvPr/>
        </p:nvSpPr>
        <p:spPr>
          <a:xfrm>
            <a:off x="1090970" y="4547830"/>
            <a:ext cx="636508" cy="22860"/>
          </a:xfrm>
          <a:prstGeom prst="roundRect">
            <a:avLst>
              <a:gd name="adj" fmla="val 119335"/>
            </a:avLst>
          </a:prstGeom>
          <a:solidFill>
            <a:srgbClr val="555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04731" y="4354711"/>
            <a:ext cx="409099" cy="409099"/>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17602" y="4422815"/>
            <a:ext cx="183356" cy="2727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148"/>
              <a:buFont typeface="Tomorrow"/>
              <a:buNone/>
            </a:pPr>
            <a:r>
              <a:rPr lang="en-US" sz="2148" b="1">
                <a:solidFill>
                  <a:srgbClr val="C9C9C0"/>
                </a:solidFill>
                <a:latin typeface="Tomorrow"/>
                <a:ea typeface="Tomorrow"/>
                <a:cs typeface="Tomorrow"/>
                <a:sym typeface="Tomorrow"/>
              </a:rPr>
              <a:t>2</a:t>
            </a:r>
            <a:endParaRPr sz="2148">
              <a:solidFill>
                <a:schemeClr val="dk1"/>
              </a:solidFill>
              <a:latin typeface="Calibri"/>
              <a:ea typeface="Calibri"/>
              <a:cs typeface="Calibri"/>
              <a:sym typeface="Calibri"/>
            </a:endParaRPr>
          </a:p>
        </p:txBody>
      </p:sp>
      <p:sp>
        <p:nvSpPr>
          <p:cNvPr id="71" name="Google Shape;71;p3"/>
          <p:cNvSpPr/>
          <p:nvPr/>
        </p:nvSpPr>
        <p:spPr>
          <a:xfrm>
            <a:off x="1909524" y="4331970"/>
            <a:ext cx="2273260" cy="284083"/>
          </a:xfrm>
          <a:prstGeom prst="rect">
            <a:avLst/>
          </a:prstGeom>
          <a:noFill/>
          <a:ln>
            <a:noFill/>
          </a:ln>
        </p:spPr>
        <p:txBody>
          <a:bodyPr spcFirstLastPara="1" wrap="square" lIns="91425" tIns="45700" rIns="91425" bIns="45700" anchor="t" anchorCtr="0">
            <a:noAutofit/>
          </a:bodyPr>
          <a:lstStyle/>
          <a:p>
            <a:pPr marL="0" marR="0" lvl="0" indent="0" algn="l" rtl="0">
              <a:lnSpc>
                <a:spcPct val="125027"/>
              </a:lnSpc>
              <a:spcBef>
                <a:spcPts val="0"/>
              </a:spcBef>
              <a:spcAft>
                <a:spcPts val="0"/>
              </a:spcAft>
              <a:buClr>
                <a:srgbClr val="C9C9C0"/>
              </a:buClr>
              <a:buSzPts val="1790"/>
              <a:buFont typeface="Tomorrow"/>
              <a:buNone/>
            </a:pPr>
            <a:r>
              <a:rPr lang="en-US" sz="1790" b="1">
                <a:solidFill>
                  <a:srgbClr val="C9C9C0"/>
                </a:solidFill>
                <a:latin typeface="Tomorrow"/>
                <a:ea typeface="Tomorrow"/>
                <a:cs typeface="Tomorrow"/>
                <a:sym typeface="Tomorrow"/>
              </a:rPr>
              <a:t>Fault Tolerance</a:t>
            </a:r>
            <a:endParaRPr sz="1790">
              <a:solidFill>
                <a:schemeClr val="dk1"/>
              </a:solidFill>
              <a:latin typeface="Calibri"/>
              <a:ea typeface="Calibri"/>
              <a:cs typeface="Calibri"/>
              <a:sym typeface="Calibri"/>
            </a:endParaRPr>
          </a:p>
        </p:txBody>
      </p:sp>
      <p:sp>
        <p:nvSpPr>
          <p:cNvPr id="72" name="Google Shape;72;p3"/>
          <p:cNvSpPr/>
          <p:nvPr/>
        </p:nvSpPr>
        <p:spPr>
          <a:xfrm>
            <a:off x="1909524" y="4725114"/>
            <a:ext cx="6597968" cy="872609"/>
          </a:xfrm>
          <a:prstGeom prst="rect">
            <a:avLst/>
          </a:prstGeom>
          <a:noFill/>
          <a:ln>
            <a:noFill/>
          </a:ln>
        </p:spPr>
        <p:txBody>
          <a:bodyPr spcFirstLastPara="1" wrap="square" lIns="91425" tIns="45700" rIns="91425" bIns="45700" anchor="t" anchorCtr="0">
            <a:noAutofit/>
          </a:bodyPr>
          <a:lstStyle/>
          <a:p>
            <a:pPr marL="0" marR="0" lvl="0" indent="0" algn="l" rtl="0">
              <a:lnSpc>
                <a:spcPct val="159986"/>
              </a:lnSpc>
              <a:spcBef>
                <a:spcPts val="0"/>
              </a:spcBef>
              <a:spcAft>
                <a:spcPts val="0"/>
              </a:spcAft>
              <a:buClr>
                <a:srgbClr val="C9C9C0"/>
              </a:buClr>
              <a:buSzPts val="1432"/>
              <a:buFont typeface="Tomorrow"/>
              <a:buNone/>
            </a:pPr>
            <a:r>
              <a:rPr lang="en-US" sz="1432">
                <a:solidFill>
                  <a:srgbClr val="C9C9C0"/>
                </a:solidFill>
                <a:latin typeface="Tomorrow"/>
                <a:ea typeface="Tomorrow"/>
                <a:cs typeface="Tomorrow"/>
                <a:sym typeface="Tomorrow"/>
              </a:rPr>
              <a:t>The CAN bus architecture provides a robust and fault-tolerant communication network, ensuring reliable data transmission for the Auto Hold feature.</a:t>
            </a:r>
            <a:endParaRPr sz="1432">
              <a:solidFill>
                <a:schemeClr val="dk1"/>
              </a:solidFill>
              <a:latin typeface="Calibri"/>
              <a:ea typeface="Calibri"/>
              <a:cs typeface="Calibri"/>
              <a:sym typeface="Calibri"/>
            </a:endParaRPr>
          </a:p>
        </p:txBody>
      </p:sp>
      <p:sp>
        <p:nvSpPr>
          <p:cNvPr id="73" name="Google Shape;73;p3"/>
          <p:cNvSpPr/>
          <p:nvPr/>
        </p:nvSpPr>
        <p:spPr>
          <a:xfrm>
            <a:off x="1090970" y="6359009"/>
            <a:ext cx="636508" cy="22860"/>
          </a:xfrm>
          <a:prstGeom prst="roundRect">
            <a:avLst>
              <a:gd name="adj" fmla="val 119335"/>
            </a:avLst>
          </a:prstGeom>
          <a:solidFill>
            <a:srgbClr val="555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04731" y="6165890"/>
            <a:ext cx="409099" cy="409099"/>
          </a:xfrm>
          <a:prstGeom prst="roundRect">
            <a:avLst>
              <a:gd name="adj" fmla="val 6668"/>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18078" y="6233993"/>
            <a:ext cx="182285" cy="2727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9C9C0"/>
              </a:buClr>
              <a:buSzPts val="2148"/>
              <a:buFont typeface="Tomorrow"/>
              <a:buNone/>
            </a:pPr>
            <a:r>
              <a:rPr lang="en-US" sz="2148" b="1">
                <a:solidFill>
                  <a:srgbClr val="C9C9C0"/>
                </a:solidFill>
                <a:latin typeface="Tomorrow"/>
                <a:ea typeface="Tomorrow"/>
                <a:cs typeface="Tomorrow"/>
                <a:sym typeface="Tomorrow"/>
              </a:rPr>
              <a:t>3</a:t>
            </a:r>
            <a:endParaRPr sz="2148">
              <a:solidFill>
                <a:schemeClr val="dk1"/>
              </a:solidFill>
              <a:latin typeface="Calibri"/>
              <a:ea typeface="Calibri"/>
              <a:cs typeface="Calibri"/>
              <a:sym typeface="Calibri"/>
            </a:endParaRPr>
          </a:p>
        </p:txBody>
      </p:sp>
      <p:sp>
        <p:nvSpPr>
          <p:cNvPr id="76" name="Google Shape;76;p3"/>
          <p:cNvSpPr/>
          <p:nvPr/>
        </p:nvSpPr>
        <p:spPr>
          <a:xfrm>
            <a:off x="1909524" y="6143149"/>
            <a:ext cx="2695694" cy="284083"/>
          </a:xfrm>
          <a:prstGeom prst="rect">
            <a:avLst/>
          </a:prstGeom>
          <a:noFill/>
          <a:ln>
            <a:noFill/>
          </a:ln>
        </p:spPr>
        <p:txBody>
          <a:bodyPr spcFirstLastPara="1" wrap="square" lIns="91425" tIns="45700" rIns="91425" bIns="45700" anchor="t" anchorCtr="0">
            <a:noAutofit/>
          </a:bodyPr>
          <a:lstStyle/>
          <a:p>
            <a:pPr marL="0" marR="0" lvl="0" indent="0" algn="l" rtl="0">
              <a:lnSpc>
                <a:spcPct val="125027"/>
              </a:lnSpc>
              <a:spcBef>
                <a:spcPts val="0"/>
              </a:spcBef>
              <a:spcAft>
                <a:spcPts val="0"/>
              </a:spcAft>
              <a:buClr>
                <a:srgbClr val="C9C9C0"/>
              </a:buClr>
              <a:buSzPts val="1790"/>
              <a:buFont typeface="Tomorrow"/>
              <a:buNone/>
            </a:pPr>
            <a:r>
              <a:rPr lang="en-US" sz="1790" b="1">
                <a:solidFill>
                  <a:srgbClr val="C9C9C0"/>
                </a:solidFill>
                <a:latin typeface="Tomorrow"/>
                <a:ea typeface="Tomorrow"/>
                <a:cs typeface="Tomorrow"/>
                <a:sym typeface="Tomorrow"/>
              </a:rPr>
              <a:t>Real-time Performance</a:t>
            </a:r>
            <a:endParaRPr sz="1790">
              <a:solidFill>
                <a:schemeClr val="dk1"/>
              </a:solidFill>
              <a:latin typeface="Calibri"/>
              <a:ea typeface="Calibri"/>
              <a:cs typeface="Calibri"/>
              <a:sym typeface="Calibri"/>
            </a:endParaRPr>
          </a:p>
        </p:txBody>
      </p:sp>
      <p:sp>
        <p:nvSpPr>
          <p:cNvPr id="77" name="Google Shape;77;p3"/>
          <p:cNvSpPr/>
          <p:nvPr/>
        </p:nvSpPr>
        <p:spPr>
          <a:xfrm>
            <a:off x="1909524" y="6827695"/>
            <a:ext cx="6597968" cy="581739"/>
          </a:xfrm>
          <a:prstGeom prst="rect">
            <a:avLst/>
          </a:prstGeom>
          <a:noFill/>
          <a:ln>
            <a:noFill/>
          </a:ln>
        </p:spPr>
        <p:txBody>
          <a:bodyPr spcFirstLastPara="1" wrap="square" lIns="91425" tIns="45700" rIns="91425" bIns="45700" anchor="t" anchorCtr="0">
            <a:noAutofit/>
          </a:bodyPr>
          <a:lstStyle/>
          <a:p>
            <a:pPr marL="0" marR="0" lvl="0" indent="0" algn="l" rtl="0">
              <a:lnSpc>
                <a:spcPct val="159986"/>
              </a:lnSpc>
              <a:spcBef>
                <a:spcPts val="0"/>
              </a:spcBef>
              <a:spcAft>
                <a:spcPts val="0"/>
              </a:spcAft>
              <a:buClr>
                <a:srgbClr val="C9C9C0"/>
              </a:buClr>
              <a:buSzPts val="1432"/>
              <a:buFont typeface="Tomorrow"/>
              <a:buNone/>
            </a:pPr>
            <a:r>
              <a:rPr lang="en-US" sz="1432" dirty="0">
                <a:solidFill>
                  <a:srgbClr val="C9C9C0"/>
                </a:solidFill>
                <a:latin typeface="Tomorrow"/>
                <a:ea typeface="Tomorrow"/>
                <a:cs typeface="Tomorrow"/>
                <a:sym typeface="Tomorrow"/>
              </a:rPr>
              <a:t>The low-latency CAN protocol enables the Auto Hold system to respond quickly to changes in vehicle dynamics, maintaining seamless operation.</a:t>
            </a:r>
            <a:endParaRPr sz="1432"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793790" y="935593"/>
            <a:ext cx="8172450" cy="708779"/>
          </a:xfrm>
          <a:prstGeom prst="rect">
            <a:avLst/>
          </a:prstGeom>
          <a:noFill/>
          <a:ln>
            <a:noFill/>
          </a:ln>
        </p:spPr>
        <p:txBody>
          <a:bodyPr spcFirstLastPara="1" wrap="square" lIns="91425" tIns="45700" rIns="91425" bIns="45700" anchor="t" anchorCtr="0">
            <a:noAutofit/>
          </a:bodyPr>
          <a:lstStyle/>
          <a:p>
            <a:pPr marL="0" marR="0" lvl="0" indent="0" algn="l" rtl="0">
              <a:lnSpc>
                <a:spcPct val="124994"/>
              </a:lnSpc>
              <a:spcBef>
                <a:spcPts val="0"/>
              </a:spcBef>
              <a:spcAft>
                <a:spcPts val="0"/>
              </a:spcAft>
              <a:buClr>
                <a:srgbClr val="EDEDE8"/>
              </a:buClr>
              <a:buSzPts val="4465"/>
              <a:buFont typeface="Tomorrow"/>
              <a:buNone/>
            </a:pPr>
            <a:r>
              <a:rPr lang="en-US" sz="4465" b="1" dirty="0">
                <a:solidFill>
                  <a:srgbClr val="EDEDE8"/>
                </a:solidFill>
                <a:latin typeface="Tomorrow"/>
                <a:ea typeface="Tomorrow"/>
                <a:cs typeface="Tomorrow"/>
                <a:sym typeface="Tomorrow"/>
              </a:rPr>
              <a:t>SPI: Integrating Sensor  Data</a:t>
            </a:r>
            <a:endParaRPr sz="4465" dirty="0">
              <a:solidFill>
                <a:schemeClr val="dk1"/>
              </a:solidFill>
              <a:latin typeface="Calibri"/>
              <a:ea typeface="Calibri"/>
              <a:cs typeface="Calibri"/>
              <a:sym typeface="Calibri"/>
            </a:endParaRPr>
          </a:p>
        </p:txBody>
      </p:sp>
      <p:pic>
        <p:nvPicPr>
          <p:cNvPr id="86" name="Google Shape;86;p4" descr="preencoded.png"/>
          <p:cNvPicPr preferRelativeResize="0"/>
          <p:nvPr/>
        </p:nvPicPr>
        <p:blipFill rotWithShape="1">
          <a:blip r:embed="rId3">
            <a:alphaModFix/>
          </a:blip>
          <a:srcRect/>
          <a:stretch/>
        </p:blipFill>
        <p:spPr>
          <a:xfrm>
            <a:off x="793790" y="2806422"/>
            <a:ext cx="4347567" cy="907256"/>
          </a:xfrm>
          <a:prstGeom prst="rect">
            <a:avLst/>
          </a:prstGeom>
          <a:noFill/>
          <a:ln>
            <a:noFill/>
          </a:ln>
        </p:spPr>
      </p:pic>
      <p:sp>
        <p:nvSpPr>
          <p:cNvPr id="87" name="Google Shape;87;p4"/>
          <p:cNvSpPr/>
          <p:nvPr/>
        </p:nvSpPr>
        <p:spPr>
          <a:xfrm>
            <a:off x="1020604" y="4053840"/>
            <a:ext cx="2836307"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C9C9C0"/>
              </a:buClr>
              <a:buSzPts val="2233"/>
              <a:buFont typeface="Tomorrow"/>
              <a:buNone/>
            </a:pPr>
            <a:r>
              <a:rPr lang="en-US" sz="2233" b="1">
                <a:solidFill>
                  <a:srgbClr val="C9C9C0"/>
                </a:solidFill>
                <a:latin typeface="Tomorrow"/>
                <a:ea typeface="Tomorrow"/>
                <a:cs typeface="Tomorrow"/>
                <a:sym typeface="Tomorrow"/>
              </a:rPr>
              <a:t>SPI Bus Connection</a:t>
            </a:r>
            <a:endParaRPr sz="2233">
              <a:solidFill>
                <a:schemeClr val="dk1"/>
              </a:solidFill>
              <a:latin typeface="Calibri"/>
              <a:ea typeface="Calibri"/>
              <a:cs typeface="Calibri"/>
              <a:sym typeface="Calibri"/>
            </a:endParaRPr>
          </a:p>
        </p:txBody>
      </p:sp>
      <p:sp>
        <p:nvSpPr>
          <p:cNvPr id="88" name="Google Shape;88;p4"/>
          <p:cNvSpPr/>
          <p:nvPr/>
        </p:nvSpPr>
        <p:spPr>
          <a:xfrm>
            <a:off x="1020604" y="4888179"/>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STM32 microcontroller is connected to a CAN transceiver and another STM32 board via the SPI bus, enabling seamless data exchange.</a:t>
            </a:r>
            <a:endParaRPr sz="1786" dirty="0">
              <a:solidFill>
                <a:schemeClr val="dk1"/>
              </a:solidFill>
              <a:latin typeface="Calibri"/>
              <a:ea typeface="Calibri"/>
              <a:cs typeface="Calibri"/>
              <a:sym typeface="Calibri"/>
            </a:endParaRPr>
          </a:p>
        </p:txBody>
      </p:sp>
      <p:pic>
        <p:nvPicPr>
          <p:cNvPr id="89" name="Google Shape;89;p4" descr="preencoded.png"/>
          <p:cNvPicPr preferRelativeResize="0"/>
          <p:nvPr/>
        </p:nvPicPr>
        <p:blipFill rotWithShape="1">
          <a:blip r:embed="rId4">
            <a:alphaModFix/>
          </a:blip>
          <a:srcRect/>
          <a:stretch/>
        </p:blipFill>
        <p:spPr>
          <a:xfrm>
            <a:off x="5141357" y="2806422"/>
            <a:ext cx="4347567" cy="907256"/>
          </a:xfrm>
          <a:prstGeom prst="rect">
            <a:avLst/>
          </a:prstGeom>
          <a:noFill/>
          <a:ln>
            <a:noFill/>
          </a:ln>
        </p:spPr>
      </p:pic>
      <p:sp>
        <p:nvSpPr>
          <p:cNvPr id="90" name="Google Shape;90;p4"/>
          <p:cNvSpPr/>
          <p:nvPr/>
        </p:nvSpPr>
        <p:spPr>
          <a:xfrm>
            <a:off x="5368171" y="4053840"/>
            <a:ext cx="2835235"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C9C9C0"/>
              </a:buClr>
              <a:buSzPts val="2233"/>
              <a:buFont typeface="Tomorrow"/>
              <a:buNone/>
            </a:pPr>
            <a:r>
              <a:rPr lang="en-US" sz="2233" b="1">
                <a:solidFill>
                  <a:srgbClr val="C9C9C0"/>
                </a:solidFill>
                <a:latin typeface="Tomorrow"/>
                <a:ea typeface="Tomorrow"/>
                <a:cs typeface="Tomorrow"/>
                <a:sym typeface="Tomorrow"/>
              </a:rPr>
              <a:t>Sensor Integration</a:t>
            </a:r>
            <a:endParaRPr sz="2233">
              <a:solidFill>
                <a:schemeClr val="dk1"/>
              </a:solidFill>
              <a:latin typeface="Calibri"/>
              <a:ea typeface="Calibri"/>
              <a:cs typeface="Calibri"/>
              <a:sym typeface="Calibri"/>
            </a:endParaRPr>
          </a:p>
        </p:txBody>
      </p:sp>
      <p:sp>
        <p:nvSpPr>
          <p:cNvPr id="91" name="Google Shape;91;p4"/>
          <p:cNvSpPr/>
          <p:nvPr/>
        </p:nvSpPr>
        <p:spPr>
          <a:xfrm>
            <a:off x="5368170" y="4888179"/>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SPI interface allows the Auto Hold system to integrate sensor data, such as wheel speed and brake pressure, from various vehicle components.</a:t>
            </a:r>
            <a:endParaRPr sz="1786" dirty="0">
              <a:solidFill>
                <a:schemeClr val="dk1"/>
              </a:solidFill>
              <a:latin typeface="Calibri"/>
              <a:ea typeface="Calibri"/>
              <a:cs typeface="Calibri"/>
              <a:sym typeface="Calibri"/>
            </a:endParaRPr>
          </a:p>
        </p:txBody>
      </p:sp>
      <p:pic>
        <p:nvPicPr>
          <p:cNvPr id="92" name="Google Shape;92;p4" descr="preencoded.png"/>
          <p:cNvPicPr preferRelativeResize="0"/>
          <p:nvPr/>
        </p:nvPicPr>
        <p:blipFill rotWithShape="1">
          <a:blip r:embed="rId5">
            <a:alphaModFix/>
          </a:blip>
          <a:srcRect/>
          <a:stretch/>
        </p:blipFill>
        <p:spPr>
          <a:xfrm>
            <a:off x="9488924" y="2806422"/>
            <a:ext cx="4347567" cy="907256"/>
          </a:xfrm>
          <a:prstGeom prst="rect">
            <a:avLst/>
          </a:prstGeom>
          <a:noFill/>
          <a:ln>
            <a:noFill/>
          </a:ln>
        </p:spPr>
      </p:pic>
      <p:sp>
        <p:nvSpPr>
          <p:cNvPr id="93" name="Google Shape;93;p4"/>
          <p:cNvSpPr/>
          <p:nvPr/>
        </p:nvSpPr>
        <p:spPr>
          <a:xfrm>
            <a:off x="9715738" y="4053840"/>
            <a:ext cx="3043952" cy="354330"/>
          </a:xfrm>
          <a:prstGeom prst="rect">
            <a:avLst/>
          </a:prstGeom>
          <a:noFill/>
          <a:ln>
            <a:noFill/>
          </a:ln>
        </p:spPr>
        <p:txBody>
          <a:bodyPr spcFirstLastPara="1" wrap="square" lIns="91425" tIns="45700" rIns="91425" bIns="45700" anchor="t" anchorCtr="0">
            <a:noAutofit/>
          </a:bodyPr>
          <a:lstStyle/>
          <a:p>
            <a:pPr marL="0" marR="0" lvl="0" indent="0" algn="l" rtl="0">
              <a:lnSpc>
                <a:spcPct val="124988"/>
              </a:lnSpc>
              <a:spcBef>
                <a:spcPts val="0"/>
              </a:spcBef>
              <a:spcAft>
                <a:spcPts val="0"/>
              </a:spcAft>
              <a:buClr>
                <a:srgbClr val="C9C9C0"/>
              </a:buClr>
              <a:buSzPts val="2233"/>
              <a:buFont typeface="Tomorrow"/>
              <a:buNone/>
            </a:pPr>
            <a:r>
              <a:rPr lang="en-US" sz="2233" b="1">
                <a:solidFill>
                  <a:srgbClr val="C9C9C0"/>
                </a:solidFill>
                <a:latin typeface="Tomorrow"/>
                <a:ea typeface="Tomorrow"/>
                <a:cs typeface="Tomorrow"/>
                <a:sym typeface="Tomorrow"/>
              </a:rPr>
              <a:t>Real-time Monitoring</a:t>
            </a:r>
            <a:endParaRPr sz="2233">
              <a:solidFill>
                <a:schemeClr val="dk1"/>
              </a:solidFill>
              <a:latin typeface="Calibri"/>
              <a:ea typeface="Calibri"/>
              <a:cs typeface="Calibri"/>
              <a:sym typeface="Calibri"/>
            </a:endParaRPr>
          </a:p>
        </p:txBody>
      </p:sp>
      <p:sp>
        <p:nvSpPr>
          <p:cNvPr id="94" name="Google Shape;94;p4"/>
          <p:cNvSpPr/>
          <p:nvPr/>
        </p:nvSpPr>
        <p:spPr>
          <a:xfrm>
            <a:off x="9715857" y="4825612"/>
            <a:ext cx="3893939" cy="1814513"/>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dirty="0">
                <a:solidFill>
                  <a:srgbClr val="C9C9C0"/>
                </a:solidFill>
                <a:latin typeface="Tomorrow"/>
                <a:ea typeface="Tomorrow"/>
                <a:cs typeface="Tomorrow"/>
                <a:sym typeface="Tomorrow"/>
              </a:rPr>
              <a:t>The high-speed SPI communication ensures the Auto Hold system can continuously monitor and respond to changes in vehicle dynamics in real-time.</a:t>
            </a:r>
            <a:endParaRPr sz="1786"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5"/>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0" y="10048"/>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5"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pic>
        <p:nvPicPr>
          <p:cNvPr id="103" name="Google Shape;103;p5" descr="preencoded.png"/>
          <p:cNvPicPr preferRelativeResize="0"/>
          <p:nvPr/>
        </p:nvPicPr>
        <p:blipFill rotWithShape="1">
          <a:blip r:embed="rId4">
            <a:alphaModFix/>
          </a:blip>
          <a:srcRect/>
          <a:stretch/>
        </p:blipFill>
        <p:spPr>
          <a:xfrm>
            <a:off x="266938" y="1935718"/>
            <a:ext cx="4952405" cy="4358164"/>
          </a:xfrm>
          <a:prstGeom prst="rect">
            <a:avLst/>
          </a:prstGeom>
          <a:noFill/>
          <a:ln>
            <a:noFill/>
          </a:ln>
        </p:spPr>
      </p:pic>
      <p:sp>
        <p:nvSpPr>
          <p:cNvPr id="104" name="Google Shape;104;p5"/>
          <p:cNvSpPr/>
          <p:nvPr/>
        </p:nvSpPr>
        <p:spPr>
          <a:xfrm>
            <a:off x="6233874" y="758071"/>
            <a:ext cx="7649051" cy="1334929"/>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EDEDE8"/>
              </a:buClr>
              <a:buSzPts val="4204"/>
              <a:buFont typeface="Tomorrow"/>
              <a:buNone/>
            </a:pPr>
            <a:r>
              <a:rPr lang="en-US" sz="4204" b="1">
                <a:solidFill>
                  <a:srgbClr val="EDEDE8"/>
                </a:solidFill>
                <a:latin typeface="Tomorrow"/>
                <a:ea typeface="Tomorrow"/>
                <a:cs typeface="Tomorrow"/>
                <a:sym typeface="Tomorrow"/>
              </a:rPr>
              <a:t>SPI: Integrating Sensor Data</a:t>
            </a:r>
            <a:endParaRPr sz="4204">
              <a:solidFill>
                <a:schemeClr val="dk1"/>
              </a:solidFill>
              <a:latin typeface="Calibri"/>
              <a:ea typeface="Calibri"/>
              <a:cs typeface="Calibri"/>
              <a:sym typeface="Calibri"/>
            </a:endParaRPr>
          </a:p>
        </p:txBody>
      </p:sp>
      <p:sp>
        <p:nvSpPr>
          <p:cNvPr id="105" name="Google Shape;105;p5"/>
          <p:cNvSpPr/>
          <p:nvPr/>
        </p:nvSpPr>
        <p:spPr>
          <a:xfrm>
            <a:off x="6233874" y="2413278"/>
            <a:ext cx="3717846" cy="2930843"/>
          </a:xfrm>
          <a:prstGeom prst="roundRect">
            <a:avLst>
              <a:gd name="adj" fmla="val 1093"/>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6456045" y="2374581"/>
            <a:ext cx="2739509" cy="333613"/>
          </a:xfrm>
          <a:prstGeom prst="rect">
            <a:avLst/>
          </a:prstGeom>
          <a:noFill/>
          <a:ln>
            <a:noFill/>
          </a:ln>
        </p:spPr>
        <p:txBody>
          <a:bodyPr spcFirstLastPara="1" wrap="square" lIns="91425" tIns="45700" rIns="91425" bIns="45700" anchor="t" anchorCtr="0">
            <a:noAutofit/>
          </a:bodyPr>
          <a:lstStyle/>
          <a:p>
            <a:pPr marL="0" marR="0" lvl="0" indent="0" algn="l" rtl="0">
              <a:lnSpc>
                <a:spcPct val="125023"/>
              </a:lnSpc>
              <a:spcBef>
                <a:spcPts val="0"/>
              </a:spcBef>
              <a:spcAft>
                <a:spcPts val="0"/>
              </a:spcAft>
              <a:buClr>
                <a:srgbClr val="C9C9C0"/>
              </a:buClr>
              <a:buSzPts val="2102"/>
              <a:buFont typeface="Tomorrow"/>
              <a:buNone/>
            </a:pPr>
            <a:r>
              <a:rPr lang="en-US" sz="2102" b="1" dirty="0">
                <a:solidFill>
                  <a:srgbClr val="C9C9C0"/>
                </a:solidFill>
                <a:latin typeface="Tomorrow"/>
                <a:ea typeface="Tomorrow"/>
                <a:cs typeface="Tomorrow"/>
                <a:sym typeface="Tomorrow"/>
              </a:rPr>
              <a:t>Sensor Connectivity</a:t>
            </a:r>
            <a:endParaRPr sz="2102" dirty="0">
              <a:solidFill>
                <a:schemeClr val="dk1"/>
              </a:solidFill>
              <a:latin typeface="Calibri"/>
              <a:ea typeface="Calibri"/>
              <a:cs typeface="Calibri"/>
              <a:sym typeface="Calibri"/>
            </a:endParaRPr>
          </a:p>
        </p:txBody>
      </p:sp>
      <p:sp>
        <p:nvSpPr>
          <p:cNvPr id="107" name="Google Shape;107;p5"/>
          <p:cNvSpPr/>
          <p:nvPr/>
        </p:nvSpPr>
        <p:spPr>
          <a:xfrm>
            <a:off x="6447353" y="3167321"/>
            <a:ext cx="3290887" cy="1708547"/>
          </a:xfrm>
          <a:prstGeom prst="rect">
            <a:avLst/>
          </a:prstGeom>
          <a:noFill/>
          <a:ln>
            <a:noFill/>
          </a:ln>
        </p:spPr>
        <p:txBody>
          <a:bodyPr spcFirstLastPara="1" wrap="square" lIns="91425" tIns="45700" rIns="91425" bIns="45700" anchor="t" anchorCtr="0">
            <a:noAutofit/>
          </a:bodyPr>
          <a:lstStyle/>
          <a:p>
            <a:pPr marL="0" marR="0" lvl="0" indent="0" algn="l" rtl="0">
              <a:lnSpc>
                <a:spcPct val="159988"/>
              </a:lnSpc>
              <a:spcBef>
                <a:spcPts val="0"/>
              </a:spcBef>
              <a:spcAft>
                <a:spcPts val="0"/>
              </a:spcAft>
              <a:buClr>
                <a:srgbClr val="C9C9C0"/>
              </a:buClr>
              <a:buSzPts val="1682"/>
              <a:buFont typeface="Tomorrow"/>
              <a:buNone/>
            </a:pPr>
            <a:r>
              <a:rPr lang="en-US" sz="1682" dirty="0">
                <a:solidFill>
                  <a:srgbClr val="C9C9C0"/>
                </a:solidFill>
                <a:latin typeface="Tomorrow"/>
                <a:ea typeface="Tomorrow"/>
                <a:cs typeface="Tomorrow"/>
                <a:sym typeface="Tomorrow"/>
              </a:rPr>
              <a:t>The Auto Hold system leverages the SPI protocol to interface with various sensors, such as RPM and brake pressure sensors.</a:t>
            </a:r>
            <a:endParaRPr sz="1682" dirty="0">
              <a:solidFill>
                <a:schemeClr val="dk1"/>
              </a:solidFill>
              <a:latin typeface="Calibri"/>
              <a:ea typeface="Calibri"/>
              <a:cs typeface="Calibri"/>
              <a:sym typeface="Calibri"/>
            </a:endParaRPr>
          </a:p>
        </p:txBody>
      </p:sp>
      <p:sp>
        <p:nvSpPr>
          <p:cNvPr id="108" name="Google Shape;108;p5"/>
          <p:cNvSpPr/>
          <p:nvPr/>
        </p:nvSpPr>
        <p:spPr>
          <a:xfrm>
            <a:off x="10165199" y="2413278"/>
            <a:ext cx="3717846" cy="2930843"/>
          </a:xfrm>
          <a:prstGeom prst="roundRect">
            <a:avLst>
              <a:gd name="adj" fmla="val 1093"/>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10378678" y="2434591"/>
            <a:ext cx="3290887" cy="667226"/>
          </a:xfrm>
          <a:prstGeom prst="rect">
            <a:avLst/>
          </a:prstGeom>
          <a:noFill/>
          <a:ln>
            <a:noFill/>
          </a:ln>
        </p:spPr>
        <p:txBody>
          <a:bodyPr spcFirstLastPara="1" wrap="square" lIns="91425" tIns="45700" rIns="91425" bIns="45700" anchor="t" anchorCtr="0">
            <a:noAutofit/>
          </a:bodyPr>
          <a:lstStyle/>
          <a:p>
            <a:pPr marL="0" marR="0" lvl="0" indent="0" algn="l" rtl="0">
              <a:lnSpc>
                <a:spcPct val="125023"/>
              </a:lnSpc>
              <a:spcBef>
                <a:spcPts val="0"/>
              </a:spcBef>
              <a:spcAft>
                <a:spcPts val="0"/>
              </a:spcAft>
              <a:buClr>
                <a:srgbClr val="C9C9C0"/>
              </a:buClr>
              <a:buSzPts val="2102"/>
              <a:buFont typeface="Tomorrow"/>
              <a:buNone/>
            </a:pPr>
            <a:r>
              <a:rPr lang="en-US" sz="2102" b="1" dirty="0">
                <a:solidFill>
                  <a:srgbClr val="C9C9C0"/>
                </a:solidFill>
                <a:latin typeface="Tomorrow"/>
                <a:ea typeface="Tomorrow"/>
                <a:cs typeface="Tomorrow"/>
                <a:sym typeface="Tomorrow"/>
              </a:rPr>
              <a:t>High-Speed Data Transfer</a:t>
            </a:r>
            <a:endParaRPr sz="2102" dirty="0">
              <a:solidFill>
                <a:schemeClr val="dk1"/>
              </a:solidFill>
              <a:latin typeface="Calibri"/>
              <a:ea typeface="Calibri"/>
              <a:cs typeface="Calibri"/>
              <a:sym typeface="Calibri"/>
            </a:endParaRPr>
          </a:p>
        </p:txBody>
      </p:sp>
      <p:sp>
        <p:nvSpPr>
          <p:cNvPr id="110" name="Google Shape;110;p5"/>
          <p:cNvSpPr/>
          <p:nvPr/>
        </p:nvSpPr>
        <p:spPr>
          <a:xfrm>
            <a:off x="10378677" y="3169411"/>
            <a:ext cx="3290887" cy="1708547"/>
          </a:xfrm>
          <a:prstGeom prst="rect">
            <a:avLst/>
          </a:prstGeom>
          <a:noFill/>
          <a:ln>
            <a:noFill/>
          </a:ln>
        </p:spPr>
        <p:txBody>
          <a:bodyPr spcFirstLastPara="1" wrap="square" lIns="91425" tIns="45700" rIns="91425" bIns="45700" anchor="t" anchorCtr="0">
            <a:noAutofit/>
          </a:bodyPr>
          <a:lstStyle/>
          <a:p>
            <a:pPr marL="0" marR="0" lvl="0" indent="0" algn="l" rtl="0">
              <a:lnSpc>
                <a:spcPct val="159988"/>
              </a:lnSpc>
              <a:spcBef>
                <a:spcPts val="0"/>
              </a:spcBef>
              <a:spcAft>
                <a:spcPts val="0"/>
              </a:spcAft>
              <a:buClr>
                <a:srgbClr val="C9C9C0"/>
              </a:buClr>
              <a:buSzPts val="1682"/>
              <a:buFont typeface="Tomorrow"/>
              <a:buNone/>
            </a:pPr>
            <a:r>
              <a:rPr lang="en-US" sz="1682" dirty="0">
                <a:solidFill>
                  <a:srgbClr val="C9C9C0"/>
                </a:solidFill>
                <a:latin typeface="Tomorrow"/>
                <a:ea typeface="Tomorrow"/>
                <a:cs typeface="Tomorrow"/>
                <a:sym typeface="Tomorrow"/>
              </a:rPr>
              <a:t>The SPI protocol's high-speed data transfer capabilities ensure that the Auto Hold system receives accurate and timely sensor data.</a:t>
            </a:r>
            <a:endParaRPr sz="1682" dirty="0">
              <a:solidFill>
                <a:schemeClr val="dk1"/>
              </a:solidFill>
              <a:latin typeface="Calibri"/>
              <a:ea typeface="Calibri"/>
              <a:cs typeface="Calibri"/>
              <a:sym typeface="Calibri"/>
            </a:endParaRPr>
          </a:p>
        </p:txBody>
      </p:sp>
      <p:sp>
        <p:nvSpPr>
          <p:cNvPr id="111" name="Google Shape;111;p5"/>
          <p:cNvSpPr/>
          <p:nvPr/>
        </p:nvSpPr>
        <p:spPr>
          <a:xfrm>
            <a:off x="6233874" y="5557599"/>
            <a:ext cx="7649051" cy="1913811"/>
          </a:xfrm>
          <a:prstGeom prst="roundRect">
            <a:avLst>
              <a:gd name="adj" fmla="val 1674"/>
            </a:avLst>
          </a:prstGeom>
          <a:solidFill>
            <a:srgbClr val="3C3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6456045" y="5626371"/>
            <a:ext cx="3931206" cy="333613"/>
          </a:xfrm>
          <a:prstGeom prst="rect">
            <a:avLst/>
          </a:prstGeom>
          <a:noFill/>
          <a:ln>
            <a:noFill/>
          </a:ln>
        </p:spPr>
        <p:txBody>
          <a:bodyPr spcFirstLastPara="1" wrap="square" lIns="91425" tIns="45700" rIns="91425" bIns="45700" anchor="t" anchorCtr="0">
            <a:noAutofit/>
          </a:bodyPr>
          <a:lstStyle/>
          <a:p>
            <a:pPr marL="0" marR="0" lvl="0" indent="0" algn="l" rtl="0">
              <a:lnSpc>
                <a:spcPct val="125023"/>
              </a:lnSpc>
              <a:spcBef>
                <a:spcPts val="0"/>
              </a:spcBef>
              <a:spcAft>
                <a:spcPts val="0"/>
              </a:spcAft>
              <a:buClr>
                <a:srgbClr val="C9C9C0"/>
              </a:buClr>
              <a:buSzPts val="2102"/>
              <a:buFont typeface="Tomorrow"/>
              <a:buNone/>
            </a:pPr>
            <a:r>
              <a:rPr lang="en-US" sz="2102" b="1" dirty="0">
                <a:solidFill>
                  <a:srgbClr val="C9C9C0"/>
                </a:solidFill>
                <a:latin typeface="Tomorrow"/>
                <a:ea typeface="Tomorrow"/>
                <a:cs typeface="Tomorrow"/>
                <a:sym typeface="Tomorrow"/>
              </a:rPr>
              <a:t>Flexible Configuration</a:t>
            </a:r>
            <a:endParaRPr sz="2102" dirty="0">
              <a:solidFill>
                <a:schemeClr val="dk1"/>
              </a:solidFill>
              <a:latin typeface="Calibri"/>
              <a:ea typeface="Calibri"/>
              <a:cs typeface="Calibri"/>
              <a:sym typeface="Calibri"/>
            </a:endParaRPr>
          </a:p>
        </p:txBody>
      </p:sp>
      <p:sp>
        <p:nvSpPr>
          <p:cNvPr id="113" name="Google Shape;113;p5"/>
          <p:cNvSpPr/>
          <p:nvPr/>
        </p:nvSpPr>
        <p:spPr>
          <a:xfrm>
            <a:off x="6456045" y="6029413"/>
            <a:ext cx="7222093" cy="1025128"/>
          </a:xfrm>
          <a:prstGeom prst="rect">
            <a:avLst/>
          </a:prstGeom>
          <a:noFill/>
          <a:ln>
            <a:noFill/>
          </a:ln>
        </p:spPr>
        <p:txBody>
          <a:bodyPr spcFirstLastPara="1" wrap="square" lIns="91425" tIns="45700" rIns="91425" bIns="45700" anchor="t" anchorCtr="0">
            <a:noAutofit/>
          </a:bodyPr>
          <a:lstStyle/>
          <a:p>
            <a:pPr marL="0" marR="0" lvl="0" indent="0" algn="l" rtl="0">
              <a:lnSpc>
                <a:spcPct val="159988"/>
              </a:lnSpc>
              <a:spcBef>
                <a:spcPts val="0"/>
              </a:spcBef>
              <a:spcAft>
                <a:spcPts val="0"/>
              </a:spcAft>
              <a:buClr>
                <a:srgbClr val="C9C9C0"/>
              </a:buClr>
              <a:buSzPts val="1682"/>
              <a:buFont typeface="Tomorrow"/>
              <a:buNone/>
            </a:pPr>
            <a:r>
              <a:rPr lang="en-US" sz="1682" dirty="0">
                <a:solidFill>
                  <a:srgbClr val="C9C9C0"/>
                </a:solidFill>
                <a:latin typeface="Tomorrow"/>
                <a:ea typeface="Tomorrow"/>
                <a:cs typeface="Tomorrow"/>
                <a:sym typeface="Tomorrow"/>
              </a:rPr>
              <a:t>The SPI protocol's versatile configuration options allow the Auto Hold system to adapt to different sensor configurations and vehicle architectures.</a:t>
            </a:r>
            <a:endParaRPr sz="1682"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pic>
        <p:nvPicPr>
          <p:cNvPr id="122" name="Google Shape;122;p6" descr="preencoded.png"/>
          <p:cNvPicPr preferRelativeResize="0"/>
          <p:nvPr/>
        </p:nvPicPr>
        <p:blipFill rotWithShape="1">
          <a:blip r:embed="rId4">
            <a:alphaModFix/>
          </a:blip>
          <a:srcRect/>
          <a:stretch/>
        </p:blipFill>
        <p:spPr>
          <a:xfrm>
            <a:off x="200739" y="2856309"/>
            <a:ext cx="5084802" cy="2516981"/>
          </a:xfrm>
          <a:prstGeom prst="rect">
            <a:avLst/>
          </a:prstGeom>
          <a:noFill/>
          <a:ln>
            <a:noFill/>
          </a:ln>
        </p:spPr>
      </p:pic>
      <p:sp>
        <p:nvSpPr>
          <p:cNvPr id="123" name="Google Shape;123;p6"/>
          <p:cNvSpPr/>
          <p:nvPr/>
        </p:nvSpPr>
        <p:spPr>
          <a:xfrm>
            <a:off x="6048613" y="310089"/>
            <a:ext cx="6682621" cy="501968"/>
          </a:xfrm>
          <a:prstGeom prst="rect">
            <a:avLst/>
          </a:prstGeom>
          <a:noFill/>
          <a:ln>
            <a:noFill/>
          </a:ln>
        </p:spPr>
        <p:txBody>
          <a:bodyPr spcFirstLastPara="1" wrap="square" lIns="91425" tIns="45700" rIns="91425" bIns="45700" anchor="t" anchorCtr="0">
            <a:noAutofit/>
          </a:bodyPr>
          <a:lstStyle/>
          <a:p>
            <a:pPr marL="0" marR="0" lvl="0" indent="0" algn="l" rtl="0">
              <a:lnSpc>
                <a:spcPct val="125015"/>
              </a:lnSpc>
              <a:spcBef>
                <a:spcPts val="0"/>
              </a:spcBef>
              <a:spcAft>
                <a:spcPts val="0"/>
              </a:spcAft>
              <a:buClr>
                <a:srgbClr val="EDEDE8"/>
              </a:buClr>
              <a:buSzPts val="3162"/>
              <a:buFont typeface="Tomorrow"/>
              <a:buNone/>
            </a:pPr>
            <a:r>
              <a:rPr lang="en-US" sz="3162" b="1" dirty="0">
                <a:solidFill>
                  <a:srgbClr val="EDEDE8"/>
                </a:solidFill>
                <a:latin typeface="Tomorrow"/>
                <a:ea typeface="Tomorrow"/>
                <a:cs typeface="Tomorrow"/>
                <a:sym typeface="Tomorrow"/>
              </a:rPr>
              <a:t>I2C: Enabling Vehicle Integration</a:t>
            </a:r>
            <a:endParaRPr sz="3162" dirty="0">
              <a:solidFill>
                <a:schemeClr val="dk1"/>
              </a:solidFill>
              <a:latin typeface="Calibri"/>
              <a:ea typeface="Calibri"/>
              <a:cs typeface="Calibri"/>
              <a:sym typeface="Calibri"/>
            </a:endParaRPr>
          </a:p>
        </p:txBody>
      </p:sp>
      <p:pic>
        <p:nvPicPr>
          <p:cNvPr id="124" name="Google Shape;124;p6" descr="preencoded.png"/>
          <p:cNvPicPr preferRelativeResize="0"/>
          <p:nvPr/>
        </p:nvPicPr>
        <p:blipFill rotWithShape="1">
          <a:blip r:embed="rId5">
            <a:alphaModFix/>
          </a:blip>
          <a:srcRect/>
          <a:stretch/>
        </p:blipFill>
        <p:spPr>
          <a:xfrm>
            <a:off x="6048613" y="1692950"/>
            <a:ext cx="401479" cy="401479"/>
          </a:xfrm>
          <a:prstGeom prst="rect">
            <a:avLst/>
          </a:prstGeom>
          <a:noFill/>
          <a:ln>
            <a:noFill/>
          </a:ln>
        </p:spPr>
      </p:pic>
      <p:sp>
        <p:nvSpPr>
          <p:cNvPr id="125" name="Google Shape;125;p6"/>
          <p:cNvSpPr/>
          <p:nvPr/>
        </p:nvSpPr>
        <p:spPr>
          <a:xfrm>
            <a:off x="6022002" y="2077750"/>
            <a:ext cx="2061091" cy="250865"/>
          </a:xfrm>
          <a:prstGeom prst="rect">
            <a:avLst/>
          </a:prstGeom>
          <a:noFill/>
          <a:ln>
            <a:noFill/>
          </a:ln>
        </p:spPr>
        <p:txBody>
          <a:bodyPr spcFirstLastPara="1" wrap="square" lIns="91425" tIns="45700" rIns="91425" bIns="45700" anchor="t" anchorCtr="0">
            <a:noAutofit/>
          </a:bodyPr>
          <a:lstStyle/>
          <a:p>
            <a:pPr marL="0" marR="0" lvl="0" indent="0" algn="l" rtl="0">
              <a:lnSpc>
                <a:spcPct val="124984"/>
              </a:lnSpc>
              <a:spcBef>
                <a:spcPts val="0"/>
              </a:spcBef>
              <a:spcAft>
                <a:spcPts val="0"/>
              </a:spcAft>
              <a:buClr>
                <a:srgbClr val="C9C9C0"/>
              </a:buClr>
              <a:buSzPts val="1581"/>
              <a:buFont typeface="Tomorrow"/>
              <a:buNone/>
            </a:pPr>
            <a:r>
              <a:rPr lang="en-US" sz="1581" b="1" dirty="0">
                <a:solidFill>
                  <a:srgbClr val="C9C9C0"/>
                </a:solidFill>
                <a:latin typeface="Tomorrow"/>
                <a:ea typeface="Tomorrow"/>
                <a:cs typeface="Tomorrow"/>
                <a:sym typeface="Tomorrow"/>
              </a:rPr>
              <a:t>Sensor Connectivity</a:t>
            </a:r>
            <a:endParaRPr sz="1581" dirty="0">
              <a:solidFill>
                <a:schemeClr val="dk1"/>
              </a:solidFill>
              <a:latin typeface="Calibri"/>
              <a:ea typeface="Calibri"/>
              <a:cs typeface="Calibri"/>
              <a:sym typeface="Calibri"/>
            </a:endParaRPr>
          </a:p>
        </p:txBody>
      </p:sp>
      <p:sp>
        <p:nvSpPr>
          <p:cNvPr id="126" name="Google Shape;126;p6"/>
          <p:cNvSpPr/>
          <p:nvPr/>
        </p:nvSpPr>
        <p:spPr>
          <a:xfrm>
            <a:off x="6048613" y="2602230"/>
            <a:ext cx="8019574" cy="513874"/>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C9C9C0"/>
              </a:buClr>
              <a:buSzPts val="1265"/>
              <a:buFont typeface="Tomorrow"/>
              <a:buNone/>
            </a:pPr>
            <a:r>
              <a:rPr lang="en-US" sz="1265">
                <a:solidFill>
                  <a:srgbClr val="C9C9C0"/>
                </a:solidFill>
                <a:latin typeface="Tomorrow"/>
                <a:ea typeface="Tomorrow"/>
                <a:cs typeface="Tomorrow"/>
                <a:sym typeface="Tomorrow"/>
              </a:rPr>
              <a:t>The Auto Hold system utilizes the I2C protocol to communicate with the vehicle's electronic unit to show that AutoHold is enable or disable (LCD Display).</a:t>
            </a:r>
            <a:endParaRPr sz="1265">
              <a:solidFill>
                <a:schemeClr val="dk1"/>
              </a:solidFill>
              <a:latin typeface="Calibri"/>
              <a:ea typeface="Calibri"/>
              <a:cs typeface="Calibri"/>
              <a:sym typeface="Calibri"/>
            </a:endParaRPr>
          </a:p>
        </p:txBody>
      </p:sp>
      <p:pic>
        <p:nvPicPr>
          <p:cNvPr id="127" name="Google Shape;127;p6" descr="preencoded.png"/>
          <p:cNvPicPr preferRelativeResize="0"/>
          <p:nvPr/>
        </p:nvPicPr>
        <p:blipFill rotWithShape="1">
          <a:blip r:embed="rId6">
            <a:alphaModFix/>
          </a:blip>
          <a:srcRect/>
          <a:stretch/>
        </p:blipFill>
        <p:spPr>
          <a:xfrm>
            <a:off x="6048613" y="3597950"/>
            <a:ext cx="401479" cy="401479"/>
          </a:xfrm>
          <a:prstGeom prst="rect">
            <a:avLst/>
          </a:prstGeom>
          <a:noFill/>
          <a:ln>
            <a:noFill/>
          </a:ln>
        </p:spPr>
      </p:pic>
      <p:sp>
        <p:nvSpPr>
          <p:cNvPr id="128" name="Google Shape;128;p6"/>
          <p:cNvSpPr/>
          <p:nvPr/>
        </p:nvSpPr>
        <p:spPr>
          <a:xfrm>
            <a:off x="6048613" y="3970213"/>
            <a:ext cx="2061091" cy="250865"/>
          </a:xfrm>
          <a:prstGeom prst="rect">
            <a:avLst/>
          </a:prstGeom>
          <a:noFill/>
          <a:ln>
            <a:noFill/>
          </a:ln>
        </p:spPr>
        <p:txBody>
          <a:bodyPr spcFirstLastPara="1" wrap="square" lIns="91425" tIns="45700" rIns="91425" bIns="45700" anchor="t" anchorCtr="0">
            <a:noAutofit/>
          </a:bodyPr>
          <a:lstStyle/>
          <a:p>
            <a:pPr marL="0" marR="0" lvl="0" indent="0" algn="l" rtl="0">
              <a:lnSpc>
                <a:spcPct val="124984"/>
              </a:lnSpc>
              <a:spcBef>
                <a:spcPts val="0"/>
              </a:spcBef>
              <a:spcAft>
                <a:spcPts val="0"/>
              </a:spcAft>
              <a:buClr>
                <a:srgbClr val="C9C9C0"/>
              </a:buClr>
              <a:buSzPts val="1581"/>
              <a:buFont typeface="Tomorrow"/>
              <a:buNone/>
            </a:pPr>
            <a:r>
              <a:rPr lang="en-US" sz="1581" b="1" dirty="0">
                <a:solidFill>
                  <a:srgbClr val="C9C9C0"/>
                </a:solidFill>
                <a:latin typeface="Tomorrow"/>
                <a:ea typeface="Tomorrow"/>
                <a:cs typeface="Tomorrow"/>
                <a:sym typeface="Tomorrow"/>
              </a:rPr>
              <a:t>Sensor Connectivity</a:t>
            </a:r>
            <a:endParaRPr sz="1581" dirty="0">
              <a:solidFill>
                <a:schemeClr val="dk1"/>
              </a:solidFill>
              <a:latin typeface="Calibri"/>
              <a:ea typeface="Calibri"/>
              <a:cs typeface="Calibri"/>
              <a:sym typeface="Calibri"/>
            </a:endParaRPr>
          </a:p>
        </p:txBody>
      </p:sp>
      <p:sp>
        <p:nvSpPr>
          <p:cNvPr id="129" name="Google Shape;129;p6"/>
          <p:cNvSpPr/>
          <p:nvPr/>
        </p:nvSpPr>
        <p:spPr>
          <a:xfrm>
            <a:off x="6048613" y="4507230"/>
            <a:ext cx="8019574" cy="513874"/>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C9C9C0"/>
              </a:buClr>
              <a:buSzPts val="1265"/>
              <a:buFont typeface="Tomorrow"/>
              <a:buNone/>
            </a:pPr>
            <a:r>
              <a:rPr lang="en-US" sz="1265" dirty="0">
                <a:solidFill>
                  <a:srgbClr val="C9C9C0"/>
                </a:solidFill>
                <a:latin typeface="Tomorrow"/>
                <a:ea typeface="Tomorrow"/>
                <a:cs typeface="Tomorrow"/>
                <a:sym typeface="Tomorrow"/>
              </a:rPr>
              <a:t>I2C allows the Auto Hold system to connect with a variety of sensors, providing essential data for the feature's operation.</a:t>
            </a:r>
            <a:endParaRPr sz="1265" dirty="0">
              <a:solidFill>
                <a:schemeClr val="dk1"/>
              </a:solidFill>
              <a:latin typeface="Calibri"/>
              <a:ea typeface="Calibri"/>
              <a:cs typeface="Calibri"/>
              <a:sym typeface="Calibri"/>
            </a:endParaRPr>
          </a:p>
        </p:txBody>
      </p:sp>
      <p:sp>
        <p:nvSpPr>
          <p:cNvPr id="130" name="Google Shape;130;p6"/>
          <p:cNvSpPr/>
          <p:nvPr/>
        </p:nvSpPr>
        <p:spPr>
          <a:xfrm>
            <a:off x="6048613" y="5117425"/>
            <a:ext cx="8019574" cy="256937"/>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chemeClr val="dk1"/>
              </a:buClr>
              <a:buSzPts val="1265"/>
              <a:buFont typeface="Calibri"/>
              <a:buNone/>
            </a:pPr>
            <a:endParaRPr sz="1265">
              <a:solidFill>
                <a:schemeClr val="dk1"/>
              </a:solidFill>
              <a:latin typeface="Calibri"/>
              <a:ea typeface="Calibri"/>
              <a:cs typeface="Calibri"/>
              <a:sym typeface="Calibri"/>
            </a:endParaRPr>
          </a:p>
        </p:txBody>
      </p:sp>
      <p:pic>
        <p:nvPicPr>
          <p:cNvPr id="131" name="Google Shape;131;p6" descr="preencoded.png"/>
          <p:cNvPicPr preferRelativeResize="0"/>
          <p:nvPr/>
        </p:nvPicPr>
        <p:blipFill rotWithShape="1">
          <a:blip r:embed="rId7">
            <a:alphaModFix/>
          </a:blip>
          <a:srcRect/>
          <a:stretch/>
        </p:blipFill>
        <p:spPr>
          <a:xfrm>
            <a:off x="6048613" y="5856208"/>
            <a:ext cx="401479" cy="401479"/>
          </a:xfrm>
          <a:prstGeom prst="rect">
            <a:avLst/>
          </a:prstGeom>
          <a:noFill/>
          <a:ln>
            <a:noFill/>
          </a:ln>
        </p:spPr>
      </p:pic>
      <p:sp>
        <p:nvSpPr>
          <p:cNvPr id="132" name="Google Shape;132;p6"/>
          <p:cNvSpPr/>
          <p:nvPr/>
        </p:nvSpPr>
        <p:spPr>
          <a:xfrm>
            <a:off x="6048613" y="6418302"/>
            <a:ext cx="2007870" cy="250865"/>
          </a:xfrm>
          <a:prstGeom prst="rect">
            <a:avLst/>
          </a:prstGeom>
          <a:noFill/>
          <a:ln>
            <a:noFill/>
          </a:ln>
        </p:spPr>
        <p:txBody>
          <a:bodyPr spcFirstLastPara="1" wrap="square" lIns="91425" tIns="45700" rIns="91425" bIns="45700" anchor="t" anchorCtr="0">
            <a:noAutofit/>
          </a:bodyPr>
          <a:lstStyle/>
          <a:p>
            <a:pPr marL="0" marR="0" lvl="0" indent="0" algn="l" rtl="0">
              <a:lnSpc>
                <a:spcPct val="124984"/>
              </a:lnSpc>
              <a:spcBef>
                <a:spcPts val="0"/>
              </a:spcBef>
              <a:spcAft>
                <a:spcPts val="0"/>
              </a:spcAft>
              <a:buClr>
                <a:srgbClr val="C9C9C0"/>
              </a:buClr>
              <a:buSzPts val="1581"/>
              <a:buFont typeface="Tomorrow"/>
              <a:buNone/>
            </a:pPr>
            <a:r>
              <a:rPr lang="en-US" sz="1581" b="1">
                <a:solidFill>
                  <a:srgbClr val="C9C9C0"/>
                </a:solidFill>
                <a:latin typeface="Tomorrow"/>
                <a:ea typeface="Tomorrow"/>
                <a:cs typeface="Tomorrow"/>
                <a:sym typeface="Tomorrow"/>
              </a:rPr>
              <a:t>Diagnostics</a:t>
            </a:r>
            <a:endParaRPr sz="1581">
              <a:solidFill>
                <a:schemeClr val="dk1"/>
              </a:solidFill>
              <a:latin typeface="Calibri"/>
              <a:ea typeface="Calibri"/>
              <a:cs typeface="Calibri"/>
              <a:sym typeface="Calibri"/>
            </a:endParaRPr>
          </a:p>
        </p:txBody>
      </p:sp>
      <p:sp>
        <p:nvSpPr>
          <p:cNvPr id="133" name="Google Shape;133;p6"/>
          <p:cNvSpPr/>
          <p:nvPr/>
        </p:nvSpPr>
        <p:spPr>
          <a:xfrm>
            <a:off x="6048613" y="6765488"/>
            <a:ext cx="8019574" cy="513874"/>
          </a:xfrm>
          <a:prstGeom prst="rect">
            <a:avLst/>
          </a:prstGeom>
          <a:noFill/>
          <a:ln>
            <a:noFill/>
          </a:ln>
        </p:spPr>
        <p:txBody>
          <a:bodyPr spcFirstLastPara="1" wrap="square" lIns="91425" tIns="45700" rIns="91425" bIns="45700" anchor="t" anchorCtr="0">
            <a:noAutofit/>
          </a:bodyPr>
          <a:lstStyle/>
          <a:p>
            <a:pPr marL="0" marR="0" lvl="0" indent="0" algn="l" rtl="0">
              <a:lnSpc>
                <a:spcPct val="160000"/>
              </a:lnSpc>
              <a:spcBef>
                <a:spcPts val="0"/>
              </a:spcBef>
              <a:spcAft>
                <a:spcPts val="0"/>
              </a:spcAft>
              <a:buClr>
                <a:srgbClr val="C9C9C0"/>
              </a:buClr>
              <a:buSzPts val="1265"/>
              <a:buFont typeface="Tomorrow"/>
              <a:buNone/>
            </a:pPr>
            <a:r>
              <a:rPr lang="en-US" sz="1265">
                <a:solidFill>
                  <a:srgbClr val="C9C9C0"/>
                </a:solidFill>
                <a:latin typeface="Tomorrow"/>
                <a:ea typeface="Tomorrow"/>
                <a:cs typeface="Tomorrow"/>
                <a:sym typeface="Tomorrow"/>
              </a:rPr>
              <a:t>The I2C protocol facilitates the exchange of diagnostic information, enabling the Auto Hold system to monitor its own performance and report any issues.</a:t>
            </a:r>
            <a:endParaRPr sz="1265">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0" y="0"/>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793790" y="1892022"/>
            <a:ext cx="7556421" cy="1417558"/>
          </a:xfrm>
          <a:prstGeom prst="rect">
            <a:avLst/>
          </a:prstGeom>
          <a:noFill/>
          <a:ln>
            <a:noFill/>
          </a:ln>
        </p:spPr>
        <p:txBody>
          <a:bodyPr spcFirstLastPara="1" wrap="square" lIns="91425" tIns="45700" rIns="91425" bIns="45700" anchor="t" anchorCtr="0">
            <a:noAutofit/>
          </a:bodyPr>
          <a:lstStyle/>
          <a:p>
            <a:pPr marL="0" marR="0" lvl="0" indent="0" algn="l" rtl="0">
              <a:lnSpc>
                <a:spcPct val="124994"/>
              </a:lnSpc>
              <a:spcBef>
                <a:spcPts val="0"/>
              </a:spcBef>
              <a:spcAft>
                <a:spcPts val="0"/>
              </a:spcAft>
              <a:buClr>
                <a:srgbClr val="EDEDE8"/>
              </a:buClr>
              <a:buSzPts val="4465"/>
              <a:buFont typeface="Tomorrow"/>
              <a:buNone/>
            </a:pPr>
            <a:r>
              <a:rPr lang="en-US" sz="4465" b="1">
                <a:solidFill>
                  <a:srgbClr val="EDEDE8"/>
                </a:solidFill>
                <a:latin typeface="Tomorrow"/>
                <a:ea typeface="Tomorrow"/>
                <a:cs typeface="Tomorrow"/>
                <a:sym typeface="Tomorrow"/>
              </a:rPr>
              <a:t>Autohold Enabled: Dashboard Display</a:t>
            </a:r>
            <a:endParaRPr sz="4465">
              <a:solidFill>
                <a:schemeClr val="dk1"/>
              </a:solidFill>
              <a:latin typeface="Calibri"/>
              <a:ea typeface="Calibri"/>
              <a:cs typeface="Calibri"/>
              <a:sym typeface="Calibri"/>
            </a:endParaRPr>
          </a:p>
        </p:txBody>
      </p:sp>
      <p:sp>
        <p:nvSpPr>
          <p:cNvPr id="142" name="Google Shape;142;p7"/>
          <p:cNvSpPr/>
          <p:nvPr/>
        </p:nvSpPr>
        <p:spPr>
          <a:xfrm>
            <a:off x="793790" y="3649742"/>
            <a:ext cx="7556421" cy="725805"/>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a:solidFill>
                  <a:srgbClr val="C9C9C0"/>
                </a:solidFill>
                <a:latin typeface="Tomorrow"/>
                <a:ea typeface="Tomorrow"/>
                <a:cs typeface="Tomorrow"/>
                <a:sym typeface="Tomorrow"/>
              </a:rPr>
              <a:t>A clear and prominent indicator light on the dashboard notifies the driver that the autohold feature is currently enabled and active.</a:t>
            </a:r>
            <a:endParaRPr sz="1786">
              <a:solidFill>
                <a:schemeClr val="dk1"/>
              </a:solidFill>
              <a:latin typeface="Calibri"/>
              <a:ea typeface="Calibri"/>
              <a:cs typeface="Calibri"/>
              <a:sym typeface="Calibri"/>
            </a:endParaRPr>
          </a:p>
        </p:txBody>
      </p:sp>
      <p:sp>
        <p:nvSpPr>
          <p:cNvPr id="143" name="Google Shape;143;p7"/>
          <p:cNvSpPr/>
          <p:nvPr/>
        </p:nvSpPr>
        <p:spPr>
          <a:xfrm>
            <a:off x="793790" y="4630698"/>
            <a:ext cx="7556421" cy="725805"/>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a:solidFill>
                  <a:srgbClr val="C9C9C0"/>
                </a:solidFill>
                <a:latin typeface="Tomorrow"/>
                <a:ea typeface="Tomorrow"/>
                <a:cs typeface="Tomorrow"/>
                <a:sym typeface="Tomorrow"/>
              </a:rPr>
              <a:t>The dashboard displays the current status of the autohold system, indicating whether the brakes are currently being held or released.</a:t>
            </a:r>
            <a:endParaRPr sz="1786">
              <a:solidFill>
                <a:schemeClr val="dk1"/>
              </a:solidFill>
              <a:latin typeface="Calibri"/>
              <a:ea typeface="Calibri"/>
              <a:cs typeface="Calibri"/>
              <a:sym typeface="Calibri"/>
            </a:endParaRPr>
          </a:p>
        </p:txBody>
      </p:sp>
      <p:sp>
        <p:nvSpPr>
          <p:cNvPr id="144" name="Google Shape;144;p7"/>
          <p:cNvSpPr/>
          <p:nvPr/>
        </p:nvSpPr>
        <p:spPr>
          <a:xfrm>
            <a:off x="793790" y="5611654"/>
            <a:ext cx="7556421" cy="725805"/>
          </a:xfrm>
          <a:prstGeom prst="rect">
            <a:avLst/>
          </a:prstGeom>
          <a:noFill/>
          <a:ln>
            <a:noFill/>
          </a:ln>
        </p:spPr>
        <p:txBody>
          <a:bodyPr spcFirstLastPara="1" wrap="square" lIns="91425" tIns="45700" rIns="91425" bIns="45700" anchor="t" anchorCtr="0">
            <a:noAutofit/>
          </a:bodyPr>
          <a:lstStyle/>
          <a:p>
            <a:pPr marL="0" marR="0" lvl="0" indent="0" algn="l" rtl="0">
              <a:lnSpc>
                <a:spcPct val="160022"/>
              </a:lnSpc>
              <a:spcBef>
                <a:spcPts val="0"/>
              </a:spcBef>
              <a:spcAft>
                <a:spcPts val="0"/>
              </a:spcAft>
              <a:buClr>
                <a:srgbClr val="C9C9C0"/>
              </a:buClr>
              <a:buSzPts val="1786"/>
              <a:buFont typeface="Tomorrow"/>
              <a:buNone/>
            </a:pPr>
            <a:r>
              <a:rPr lang="en-US" sz="1786">
                <a:solidFill>
                  <a:srgbClr val="C9C9C0"/>
                </a:solidFill>
                <a:latin typeface="Tomorrow"/>
                <a:ea typeface="Tomorrow"/>
                <a:cs typeface="Tomorrow"/>
                <a:sym typeface="Tomorrow"/>
              </a:rPr>
              <a:t>The autohold display is designed to be easily visible and understandable, providing the driver with vital information at a glance.</a:t>
            </a:r>
            <a:endParaRPr sz="1786">
              <a:solidFill>
                <a:schemeClr val="dk1"/>
              </a:solidFill>
              <a:latin typeface="Calibri"/>
              <a:ea typeface="Calibri"/>
              <a:cs typeface="Calibri"/>
              <a:sym typeface="Calibri"/>
            </a:endParaRPr>
          </a:p>
        </p:txBody>
      </p:sp>
      <p:pic>
        <p:nvPicPr>
          <p:cNvPr id="145" name="Google Shape;145;p7" descr="C:\Users\Administrator\Pictures\Screenshots\Screenshot 2024-08-13 003912.png"/>
          <p:cNvPicPr preferRelativeResize="0"/>
          <p:nvPr/>
        </p:nvPicPr>
        <p:blipFill rotWithShape="1">
          <a:blip r:embed="rId3">
            <a:alphaModFix/>
          </a:blip>
          <a:srcRect l="9156" r="7353"/>
          <a:stretch/>
        </p:blipFill>
        <p:spPr>
          <a:xfrm>
            <a:off x="9052560" y="1892022"/>
            <a:ext cx="5486400" cy="345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p:nvPr/>
        </p:nvSpPr>
        <p:spPr>
          <a:xfrm>
            <a:off x="0" y="0"/>
            <a:ext cx="14630400" cy="8229600"/>
          </a:xfrm>
          <a:prstGeom prst="rect">
            <a:avLst/>
          </a:prstGeom>
          <a:solidFill>
            <a:srgbClr val="0D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0" y="-221064"/>
            <a:ext cx="14630400" cy="82296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pic>
        <p:nvPicPr>
          <p:cNvPr id="154" name="Google Shape;154;p8" descr="preencoded.png"/>
          <p:cNvPicPr preferRelativeResize="0"/>
          <p:nvPr/>
        </p:nvPicPr>
        <p:blipFill rotWithShape="1">
          <a:blip r:embed="rId4">
            <a:alphaModFix/>
          </a:blip>
          <a:srcRect/>
          <a:stretch/>
        </p:blipFill>
        <p:spPr>
          <a:xfrm>
            <a:off x="9400342" y="2947988"/>
            <a:ext cx="4973717" cy="2333506"/>
          </a:xfrm>
          <a:prstGeom prst="rect">
            <a:avLst/>
          </a:prstGeom>
          <a:noFill/>
          <a:ln>
            <a:noFill/>
          </a:ln>
        </p:spPr>
      </p:pic>
      <p:sp>
        <p:nvSpPr>
          <p:cNvPr id="155" name="Google Shape;155;p8"/>
          <p:cNvSpPr/>
          <p:nvPr/>
        </p:nvSpPr>
        <p:spPr>
          <a:xfrm>
            <a:off x="717471" y="564833"/>
            <a:ext cx="7709059" cy="1281113"/>
          </a:xfrm>
          <a:prstGeom prst="rect">
            <a:avLst/>
          </a:prstGeom>
          <a:noFill/>
          <a:ln>
            <a:noFill/>
          </a:ln>
        </p:spPr>
        <p:txBody>
          <a:bodyPr spcFirstLastPara="1" wrap="square" lIns="91425" tIns="45700" rIns="91425" bIns="45700" anchor="t" anchorCtr="0">
            <a:noAutofit/>
          </a:bodyPr>
          <a:lstStyle/>
          <a:p>
            <a:pPr marL="0" marR="0" lvl="0" indent="0" algn="l" rtl="0">
              <a:lnSpc>
                <a:spcPct val="125037"/>
              </a:lnSpc>
              <a:spcBef>
                <a:spcPts val="0"/>
              </a:spcBef>
              <a:spcAft>
                <a:spcPts val="0"/>
              </a:spcAft>
              <a:buClr>
                <a:srgbClr val="EDEDE8"/>
              </a:buClr>
              <a:buSzPts val="4034"/>
              <a:buFont typeface="Tomorrow"/>
              <a:buNone/>
            </a:pPr>
            <a:r>
              <a:rPr lang="en-US" sz="4034" b="1">
                <a:solidFill>
                  <a:srgbClr val="EDEDE8"/>
                </a:solidFill>
                <a:latin typeface="Tomorrow"/>
                <a:ea typeface="Tomorrow"/>
                <a:cs typeface="Tomorrow"/>
                <a:sym typeface="Tomorrow"/>
              </a:rPr>
              <a:t>Integrating Auto Hold: A Seamless Experience</a:t>
            </a:r>
            <a:endParaRPr sz="4034">
              <a:solidFill>
                <a:schemeClr val="dk1"/>
              </a:solidFill>
              <a:latin typeface="Calibri"/>
              <a:ea typeface="Calibri"/>
              <a:cs typeface="Calibri"/>
              <a:sym typeface="Calibri"/>
            </a:endParaRPr>
          </a:p>
        </p:txBody>
      </p:sp>
      <p:pic>
        <p:nvPicPr>
          <p:cNvPr id="156" name="Google Shape;156;p8" descr="preencoded.png"/>
          <p:cNvPicPr preferRelativeResize="0"/>
          <p:nvPr/>
        </p:nvPicPr>
        <p:blipFill rotWithShape="1">
          <a:blip r:embed="rId5">
            <a:alphaModFix/>
          </a:blip>
          <a:srcRect/>
          <a:stretch/>
        </p:blipFill>
        <p:spPr>
          <a:xfrm>
            <a:off x="717471" y="2153364"/>
            <a:ext cx="1024890" cy="1837134"/>
          </a:xfrm>
          <a:prstGeom prst="rect">
            <a:avLst/>
          </a:prstGeom>
          <a:noFill/>
          <a:ln>
            <a:noFill/>
          </a:ln>
        </p:spPr>
      </p:pic>
      <p:sp>
        <p:nvSpPr>
          <p:cNvPr id="157" name="Google Shape;157;p8"/>
          <p:cNvSpPr/>
          <p:nvPr/>
        </p:nvSpPr>
        <p:spPr>
          <a:xfrm>
            <a:off x="2049780" y="2231590"/>
            <a:ext cx="2562463" cy="320278"/>
          </a:xfrm>
          <a:prstGeom prst="rect">
            <a:avLst/>
          </a:prstGeom>
          <a:noFill/>
          <a:ln>
            <a:noFill/>
          </a:ln>
        </p:spPr>
        <p:txBody>
          <a:bodyPr spcFirstLastPara="1" wrap="square" lIns="91425" tIns="45700" rIns="91425" bIns="45700" anchor="t" anchorCtr="0">
            <a:noAutofit/>
          </a:bodyPr>
          <a:lstStyle/>
          <a:p>
            <a:pPr marL="0" marR="0" lvl="0" indent="0" algn="l" rtl="0">
              <a:lnSpc>
                <a:spcPct val="124975"/>
              </a:lnSpc>
              <a:spcBef>
                <a:spcPts val="0"/>
              </a:spcBef>
              <a:spcAft>
                <a:spcPts val="0"/>
              </a:spcAft>
              <a:buClr>
                <a:srgbClr val="C9C9C0"/>
              </a:buClr>
              <a:buSzPts val="2018"/>
              <a:buFont typeface="Tomorrow"/>
              <a:buNone/>
            </a:pPr>
            <a:r>
              <a:rPr lang="en-US" sz="2018" b="1" dirty="0">
                <a:solidFill>
                  <a:srgbClr val="C9C9C0"/>
                </a:solidFill>
                <a:latin typeface="Tomorrow"/>
                <a:ea typeface="Tomorrow"/>
                <a:cs typeface="Tomorrow"/>
                <a:sym typeface="Tomorrow"/>
              </a:rPr>
              <a:t>Sensor Inputs</a:t>
            </a:r>
            <a:endParaRPr sz="2018" dirty="0">
              <a:solidFill>
                <a:schemeClr val="dk1"/>
              </a:solidFill>
              <a:latin typeface="Calibri"/>
              <a:ea typeface="Calibri"/>
              <a:cs typeface="Calibri"/>
              <a:sym typeface="Calibri"/>
            </a:endParaRPr>
          </a:p>
        </p:txBody>
      </p:sp>
      <p:sp>
        <p:nvSpPr>
          <p:cNvPr id="158" name="Google Shape;158;p8"/>
          <p:cNvSpPr/>
          <p:nvPr/>
        </p:nvSpPr>
        <p:spPr>
          <a:xfrm>
            <a:off x="2049780" y="2606873"/>
            <a:ext cx="6376749" cy="984052"/>
          </a:xfrm>
          <a:prstGeom prst="rect">
            <a:avLst/>
          </a:prstGeom>
          <a:noFill/>
          <a:ln>
            <a:noFill/>
          </a:ln>
        </p:spPr>
        <p:txBody>
          <a:bodyPr spcFirstLastPara="1" wrap="square" lIns="91425" tIns="45700" rIns="91425" bIns="45700" anchor="t" anchorCtr="0">
            <a:noAutofit/>
          </a:bodyPr>
          <a:lstStyle/>
          <a:p>
            <a:pPr marL="0" marR="0" lvl="0" indent="0" algn="l" rtl="0">
              <a:lnSpc>
                <a:spcPct val="160037"/>
              </a:lnSpc>
              <a:spcBef>
                <a:spcPts val="0"/>
              </a:spcBef>
              <a:spcAft>
                <a:spcPts val="0"/>
              </a:spcAft>
              <a:buClr>
                <a:srgbClr val="C9C9C0"/>
              </a:buClr>
              <a:buSzPts val="1614"/>
              <a:buFont typeface="Tomorrow"/>
              <a:buNone/>
            </a:pPr>
            <a:r>
              <a:rPr lang="en-US" sz="1614" dirty="0">
                <a:solidFill>
                  <a:srgbClr val="C9C9C0"/>
                </a:solidFill>
                <a:latin typeface="Tomorrow"/>
                <a:ea typeface="Tomorrow"/>
                <a:cs typeface="Tomorrow"/>
                <a:sym typeface="Tomorrow"/>
              </a:rPr>
              <a:t>The Auto Hold system receives real-time data from various sensors, including wheel speed, brake pressure, and vehicle dynamics.</a:t>
            </a:r>
            <a:endParaRPr sz="1614" dirty="0">
              <a:solidFill>
                <a:schemeClr val="dk1"/>
              </a:solidFill>
              <a:latin typeface="Calibri"/>
              <a:ea typeface="Calibri"/>
              <a:cs typeface="Calibri"/>
              <a:sym typeface="Calibri"/>
            </a:endParaRPr>
          </a:p>
        </p:txBody>
      </p:sp>
      <p:pic>
        <p:nvPicPr>
          <p:cNvPr id="159" name="Google Shape;159;p8" descr="preencoded.png"/>
          <p:cNvPicPr preferRelativeResize="0"/>
          <p:nvPr/>
        </p:nvPicPr>
        <p:blipFill rotWithShape="1">
          <a:blip r:embed="rId6">
            <a:alphaModFix/>
          </a:blip>
          <a:srcRect/>
          <a:stretch/>
        </p:blipFill>
        <p:spPr>
          <a:xfrm>
            <a:off x="717471" y="3990499"/>
            <a:ext cx="1024890" cy="1837134"/>
          </a:xfrm>
          <a:prstGeom prst="rect">
            <a:avLst/>
          </a:prstGeom>
          <a:noFill/>
          <a:ln>
            <a:noFill/>
          </a:ln>
        </p:spPr>
      </p:pic>
      <p:sp>
        <p:nvSpPr>
          <p:cNvPr id="160" name="Google Shape;160;p8"/>
          <p:cNvSpPr/>
          <p:nvPr/>
        </p:nvSpPr>
        <p:spPr>
          <a:xfrm>
            <a:off x="2049780" y="3973770"/>
            <a:ext cx="2994493" cy="443270"/>
          </a:xfrm>
          <a:prstGeom prst="rect">
            <a:avLst/>
          </a:prstGeom>
          <a:noFill/>
          <a:ln>
            <a:noFill/>
          </a:ln>
        </p:spPr>
        <p:txBody>
          <a:bodyPr spcFirstLastPara="1" wrap="square" lIns="91425" tIns="45700" rIns="91425" bIns="45700" anchor="t" anchorCtr="0">
            <a:noAutofit/>
          </a:bodyPr>
          <a:lstStyle/>
          <a:p>
            <a:pPr marL="0" marR="0" lvl="0" indent="0" algn="l" rtl="0">
              <a:lnSpc>
                <a:spcPct val="124975"/>
              </a:lnSpc>
              <a:spcBef>
                <a:spcPts val="0"/>
              </a:spcBef>
              <a:spcAft>
                <a:spcPts val="0"/>
              </a:spcAft>
              <a:buClr>
                <a:srgbClr val="C9C9C0"/>
              </a:buClr>
              <a:buSzPts val="2018"/>
              <a:buFont typeface="Tomorrow"/>
              <a:buNone/>
            </a:pPr>
            <a:r>
              <a:rPr lang="en-US" sz="2018" b="1" dirty="0">
                <a:solidFill>
                  <a:srgbClr val="C9C9C0"/>
                </a:solidFill>
                <a:latin typeface="Tomorrow"/>
                <a:ea typeface="Tomorrow"/>
                <a:cs typeface="Tomorrow"/>
                <a:sym typeface="Tomorrow"/>
              </a:rPr>
              <a:t>STM32  Processing</a:t>
            </a:r>
            <a:endParaRPr sz="2018" dirty="0">
              <a:solidFill>
                <a:schemeClr val="dk1"/>
              </a:solidFill>
              <a:latin typeface="Calibri"/>
              <a:ea typeface="Calibri"/>
              <a:cs typeface="Calibri"/>
              <a:sym typeface="Calibri"/>
            </a:endParaRPr>
          </a:p>
        </p:txBody>
      </p:sp>
      <p:sp>
        <p:nvSpPr>
          <p:cNvPr id="161" name="Google Shape;161;p8"/>
          <p:cNvSpPr/>
          <p:nvPr/>
        </p:nvSpPr>
        <p:spPr>
          <a:xfrm>
            <a:off x="2050947" y="4351852"/>
            <a:ext cx="6376749" cy="984052"/>
          </a:xfrm>
          <a:prstGeom prst="rect">
            <a:avLst/>
          </a:prstGeom>
          <a:noFill/>
          <a:ln>
            <a:noFill/>
          </a:ln>
        </p:spPr>
        <p:txBody>
          <a:bodyPr spcFirstLastPara="1" wrap="square" lIns="91425" tIns="45700" rIns="91425" bIns="45700" anchor="t" anchorCtr="0">
            <a:noAutofit/>
          </a:bodyPr>
          <a:lstStyle/>
          <a:p>
            <a:pPr marL="0" marR="0" lvl="0" indent="0" algn="l" rtl="0">
              <a:lnSpc>
                <a:spcPct val="160037"/>
              </a:lnSpc>
              <a:spcBef>
                <a:spcPts val="0"/>
              </a:spcBef>
              <a:spcAft>
                <a:spcPts val="0"/>
              </a:spcAft>
              <a:buClr>
                <a:srgbClr val="C9C9C0"/>
              </a:buClr>
              <a:buSzPts val="1614"/>
              <a:buFont typeface="Tomorrow"/>
              <a:buNone/>
            </a:pPr>
            <a:r>
              <a:rPr lang="en-US" sz="1614" dirty="0">
                <a:solidFill>
                  <a:srgbClr val="C9C9C0"/>
                </a:solidFill>
                <a:latin typeface="Tomorrow"/>
                <a:ea typeface="Tomorrow"/>
                <a:cs typeface="Tomorrow"/>
                <a:sym typeface="Tomorrow"/>
              </a:rPr>
              <a:t>The STM32 microcontroller processes the sensor data and applies the Auto Hold algorithm to maintain brake pressure when the vehicle is stationary.</a:t>
            </a:r>
            <a:endParaRPr sz="1614" dirty="0">
              <a:solidFill>
                <a:schemeClr val="dk1"/>
              </a:solidFill>
              <a:latin typeface="Calibri"/>
              <a:ea typeface="Calibri"/>
              <a:cs typeface="Calibri"/>
              <a:sym typeface="Calibri"/>
            </a:endParaRPr>
          </a:p>
        </p:txBody>
      </p:sp>
      <p:pic>
        <p:nvPicPr>
          <p:cNvPr id="162" name="Google Shape;162;p8" descr="preencoded.png"/>
          <p:cNvPicPr preferRelativeResize="0"/>
          <p:nvPr/>
        </p:nvPicPr>
        <p:blipFill rotWithShape="1">
          <a:blip r:embed="rId7">
            <a:alphaModFix/>
          </a:blip>
          <a:srcRect/>
          <a:stretch/>
        </p:blipFill>
        <p:spPr>
          <a:xfrm>
            <a:off x="717471" y="5827633"/>
            <a:ext cx="1024890" cy="1837134"/>
          </a:xfrm>
          <a:prstGeom prst="rect">
            <a:avLst/>
          </a:prstGeom>
          <a:noFill/>
          <a:ln>
            <a:noFill/>
          </a:ln>
        </p:spPr>
      </p:pic>
      <p:sp>
        <p:nvSpPr>
          <p:cNvPr id="163" name="Google Shape;163;p8"/>
          <p:cNvSpPr/>
          <p:nvPr/>
        </p:nvSpPr>
        <p:spPr>
          <a:xfrm>
            <a:off x="2049779" y="5822349"/>
            <a:ext cx="2994493" cy="443269"/>
          </a:xfrm>
          <a:prstGeom prst="rect">
            <a:avLst/>
          </a:prstGeom>
          <a:noFill/>
          <a:ln>
            <a:noFill/>
          </a:ln>
        </p:spPr>
        <p:txBody>
          <a:bodyPr spcFirstLastPara="1" wrap="square" lIns="91425" tIns="45700" rIns="91425" bIns="45700" anchor="t" anchorCtr="0">
            <a:noAutofit/>
          </a:bodyPr>
          <a:lstStyle/>
          <a:p>
            <a:pPr marL="0" marR="0" lvl="0" indent="0" algn="l" rtl="0">
              <a:lnSpc>
                <a:spcPct val="124975"/>
              </a:lnSpc>
              <a:spcBef>
                <a:spcPts val="0"/>
              </a:spcBef>
              <a:spcAft>
                <a:spcPts val="0"/>
              </a:spcAft>
              <a:buClr>
                <a:srgbClr val="C9C9C0"/>
              </a:buClr>
              <a:buSzPts val="2018"/>
              <a:buFont typeface="Tomorrow"/>
              <a:buNone/>
            </a:pPr>
            <a:r>
              <a:rPr lang="en-US" sz="2018" b="1" dirty="0">
                <a:solidFill>
                  <a:srgbClr val="C9C9C0"/>
                </a:solidFill>
                <a:latin typeface="Tomorrow"/>
                <a:ea typeface="Tomorrow"/>
                <a:cs typeface="Tomorrow"/>
                <a:sym typeface="Tomorrow"/>
              </a:rPr>
              <a:t>Vehicle Integration</a:t>
            </a:r>
            <a:endParaRPr sz="2018" dirty="0">
              <a:solidFill>
                <a:schemeClr val="dk1"/>
              </a:solidFill>
              <a:latin typeface="Calibri"/>
              <a:ea typeface="Calibri"/>
              <a:cs typeface="Calibri"/>
              <a:sym typeface="Calibri"/>
            </a:endParaRPr>
          </a:p>
        </p:txBody>
      </p:sp>
      <p:sp>
        <p:nvSpPr>
          <p:cNvPr id="164" name="Google Shape;164;p8"/>
          <p:cNvSpPr/>
          <p:nvPr/>
        </p:nvSpPr>
        <p:spPr>
          <a:xfrm>
            <a:off x="2049779" y="6249187"/>
            <a:ext cx="6376749" cy="984052"/>
          </a:xfrm>
          <a:prstGeom prst="rect">
            <a:avLst/>
          </a:prstGeom>
          <a:noFill/>
          <a:ln>
            <a:noFill/>
          </a:ln>
        </p:spPr>
        <p:txBody>
          <a:bodyPr spcFirstLastPara="1" wrap="square" lIns="91425" tIns="45700" rIns="91425" bIns="45700" anchor="t" anchorCtr="0">
            <a:noAutofit/>
          </a:bodyPr>
          <a:lstStyle/>
          <a:p>
            <a:pPr marL="0" marR="0" lvl="0" indent="0" algn="l" rtl="0">
              <a:lnSpc>
                <a:spcPct val="160037"/>
              </a:lnSpc>
              <a:spcBef>
                <a:spcPts val="0"/>
              </a:spcBef>
              <a:spcAft>
                <a:spcPts val="0"/>
              </a:spcAft>
              <a:buClr>
                <a:srgbClr val="C9C9C0"/>
              </a:buClr>
              <a:buSzPts val="1614"/>
              <a:buFont typeface="Tomorrow"/>
              <a:buNone/>
            </a:pPr>
            <a:r>
              <a:rPr lang="en-US" sz="1614" dirty="0">
                <a:solidFill>
                  <a:srgbClr val="C9C9C0"/>
                </a:solidFill>
                <a:latin typeface="Tomorrow"/>
                <a:ea typeface="Tomorrow"/>
                <a:cs typeface="Tomorrow"/>
                <a:sym typeface="Tomorrow"/>
              </a:rPr>
              <a:t>The Auto Hold system seamlessly integrates with the vehicle's electronic control units, ensuring a transparent and user-friendly experience for the driver.</a:t>
            </a:r>
            <a:endParaRPr sz="1614"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889</Words>
  <Application>Microsoft Office PowerPoint</Application>
  <PresentationFormat>Custom</PresentationFormat>
  <Paragraphs>98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Montserrat SemiBold</vt:lpstr>
      <vt:lpstr>Arial</vt:lpstr>
      <vt:lpstr>Calibri</vt:lpstr>
      <vt:lpstr>Montserrat ExtraBold</vt:lpstr>
      <vt:lpstr>Tomorrow</vt:lpstr>
      <vt:lpstr>Montserrat</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Rushi Parekh</cp:lastModifiedBy>
  <cp:revision>16</cp:revision>
  <dcterms:created xsi:type="dcterms:W3CDTF">2024-08-12T13:12:16Z</dcterms:created>
  <dcterms:modified xsi:type="dcterms:W3CDTF">2024-08-14T17:04:46Z</dcterms:modified>
</cp:coreProperties>
</file>